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5"/>
  </p:notesMasterIdLst>
  <p:handoutMasterIdLst>
    <p:handoutMasterId r:id="rId126"/>
  </p:handoutMasterIdLst>
  <p:sldIdLst>
    <p:sldId id="422" r:id="rId2"/>
    <p:sldId id="256" r:id="rId3"/>
    <p:sldId id="342" r:id="rId4"/>
    <p:sldId id="271" r:id="rId5"/>
    <p:sldId id="275" r:id="rId6"/>
    <p:sldId id="272" r:id="rId7"/>
    <p:sldId id="262" r:id="rId8"/>
    <p:sldId id="263" r:id="rId9"/>
    <p:sldId id="336" r:id="rId10"/>
    <p:sldId id="264" r:id="rId11"/>
    <p:sldId id="268" r:id="rId12"/>
    <p:sldId id="265" r:id="rId13"/>
    <p:sldId id="266" r:id="rId14"/>
    <p:sldId id="267" r:id="rId15"/>
    <p:sldId id="343" r:id="rId16"/>
    <p:sldId id="269" r:id="rId17"/>
    <p:sldId id="276" r:id="rId18"/>
    <p:sldId id="277" r:id="rId19"/>
    <p:sldId id="278" r:id="rId20"/>
    <p:sldId id="281" r:id="rId21"/>
    <p:sldId id="282" r:id="rId22"/>
    <p:sldId id="285" r:id="rId23"/>
    <p:sldId id="286" r:id="rId24"/>
    <p:sldId id="344" r:id="rId25"/>
    <p:sldId id="287" r:id="rId26"/>
    <p:sldId id="329" r:id="rId27"/>
    <p:sldId id="288" r:id="rId28"/>
    <p:sldId id="289" r:id="rId29"/>
    <p:sldId id="330" r:id="rId30"/>
    <p:sldId id="314" r:id="rId31"/>
    <p:sldId id="315" r:id="rId32"/>
    <p:sldId id="290" r:id="rId33"/>
    <p:sldId id="332" r:id="rId34"/>
    <p:sldId id="292" r:id="rId35"/>
    <p:sldId id="293" r:id="rId36"/>
    <p:sldId id="345" r:id="rId37"/>
    <p:sldId id="294" r:id="rId38"/>
    <p:sldId id="295" r:id="rId39"/>
    <p:sldId id="296" r:id="rId40"/>
    <p:sldId id="298" r:id="rId41"/>
    <p:sldId id="300" r:id="rId42"/>
    <p:sldId id="346" r:id="rId43"/>
    <p:sldId id="347" r:id="rId44"/>
    <p:sldId id="348" r:id="rId45"/>
    <p:sldId id="301" r:id="rId46"/>
    <p:sldId id="350" r:id="rId47"/>
    <p:sldId id="351" r:id="rId48"/>
    <p:sldId id="352" r:id="rId49"/>
    <p:sldId id="353" r:id="rId50"/>
    <p:sldId id="354" r:id="rId51"/>
    <p:sldId id="355" r:id="rId52"/>
    <p:sldId id="331" r:id="rId53"/>
    <p:sldId id="311" r:id="rId54"/>
    <p:sldId id="304" r:id="rId55"/>
    <p:sldId id="358" r:id="rId56"/>
    <p:sldId id="309" r:id="rId57"/>
    <p:sldId id="359" r:id="rId58"/>
    <p:sldId id="308" r:id="rId59"/>
    <p:sldId id="360" r:id="rId60"/>
    <p:sldId id="361" r:id="rId61"/>
    <p:sldId id="335" r:id="rId62"/>
    <p:sldId id="362" r:id="rId63"/>
    <p:sldId id="363" r:id="rId64"/>
    <p:sldId id="364" r:id="rId65"/>
    <p:sldId id="365" r:id="rId66"/>
    <p:sldId id="307" r:id="rId67"/>
    <p:sldId id="36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41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8" r:id="rId101"/>
    <p:sldId id="399" r:id="rId102"/>
    <p:sldId id="400" r:id="rId103"/>
    <p:sldId id="401" r:id="rId104"/>
    <p:sldId id="402" r:id="rId105"/>
    <p:sldId id="403" r:id="rId106"/>
    <p:sldId id="404" r:id="rId107"/>
    <p:sldId id="405" r:id="rId108"/>
    <p:sldId id="406" r:id="rId109"/>
    <p:sldId id="407" r:id="rId110"/>
    <p:sldId id="408" r:id="rId111"/>
    <p:sldId id="409" r:id="rId112"/>
    <p:sldId id="410" r:id="rId113"/>
    <p:sldId id="411" r:id="rId114"/>
    <p:sldId id="412" r:id="rId115"/>
    <p:sldId id="413" r:id="rId116"/>
    <p:sldId id="414" r:id="rId117"/>
    <p:sldId id="415" r:id="rId118"/>
    <p:sldId id="416" r:id="rId119"/>
    <p:sldId id="417" r:id="rId120"/>
    <p:sldId id="418" r:id="rId121"/>
    <p:sldId id="419" r:id="rId122"/>
    <p:sldId id="420" r:id="rId123"/>
    <p:sldId id="421" r:id="rId12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5" autoAdjust="0"/>
    <p:restoredTop sz="87744" autoAdjust="0"/>
  </p:normalViewPr>
  <p:slideViewPr>
    <p:cSldViewPr>
      <p:cViewPr varScale="1">
        <p:scale>
          <a:sx n="78" d="100"/>
          <a:sy n="78" d="100"/>
        </p:scale>
        <p:origin x="158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192"/>
    </p:cViewPr>
  </p:sorterViewPr>
  <p:notesViewPr>
    <p:cSldViewPr>
      <p:cViewPr varScale="1">
        <p:scale>
          <a:sx n="63" d="100"/>
          <a:sy n="63" d="100"/>
        </p:scale>
        <p:origin x="-3144" y="-6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6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7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8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2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8EAE4-7F90-4119-90A4-37CDEB96DB0E}" type="doc">
      <dgm:prSet loTypeId="urn:microsoft.com/office/officeart/2005/8/layout/list1" loCatId="list" qsTypeId="urn:microsoft.com/office/officeart/2005/8/quickstyle/simple1#20" qsCatId="simple" csTypeId="urn:microsoft.com/office/officeart/2005/8/colors/accent1_2#16" csCatId="accent1" phldr="1"/>
      <dgm:spPr/>
      <dgm:t>
        <a:bodyPr/>
        <a:lstStyle/>
        <a:p>
          <a:endParaRPr lang="en-US"/>
        </a:p>
      </dgm:t>
    </dgm:pt>
    <dgm:pt modelId="{C3D04E8C-6C09-4293-A475-AA24127D2674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800" dirty="0" smtClean="0"/>
            <a:t>802.11 Security</a:t>
          </a:r>
          <a:endParaRPr lang="en-US" sz="4800" dirty="0"/>
        </a:p>
      </dgm:t>
    </dgm:pt>
    <dgm:pt modelId="{FC96ED0A-4D7C-4F69-8137-560CAE493BCA}" type="parTrans" cxnId="{7ABEC6CA-B350-4CB4-A7A0-B1421805D638}">
      <dgm:prSet/>
      <dgm:spPr/>
      <dgm:t>
        <a:bodyPr/>
        <a:lstStyle/>
        <a:p>
          <a:endParaRPr lang="en-US"/>
        </a:p>
      </dgm:t>
    </dgm:pt>
    <dgm:pt modelId="{6FFA5B50-AEA0-4841-929E-20B105244F49}" type="sibTrans" cxnId="{7ABEC6CA-B350-4CB4-A7A0-B1421805D638}">
      <dgm:prSet/>
      <dgm:spPr/>
      <dgm:t>
        <a:bodyPr/>
        <a:lstStyle/>
        <a:p>
          <a:endParaRPr lang="en-US"/>
        </a:p>
      </dgm:t>
    </dgm:pt>
    <dgm:pt modelId="{5D60CA0D-A0F6-416C-B5BD-BCE4FFC8F43E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802.11 LAN management</a:t>
          </a:r>
          <a:endParaRPr lang="en-US" dirty="0"/>
        </a:p>
      </dgm:t>
    </dgm:pt>
    <dgm:pt modelId="{A1B1E767-C77E-4768-AFCE-C8A6DBF96B9C}" type="parTrans" cxnId="{C0550013-41CE-4620-A8EC-6BC0AACFCBC9}">
      <dgm:prSet/>
      <dgm:spPr/>
      <dgm:t>
        <a:bodyPr/>
        <a:lstStyle/>
        <a:p>
          <a:endParaRPr lang="en-US"/>
        </a:p>
      </dgm:t>
    </dgm:pt>
    <dgm:pt modelId="{0694C5C6-B921-4D80-B11E-B568344CF0A4}" type="sibTrans" cxnId="{C0550013-41CE-4620-A8EC-6BC0AACFCBC9}">
      <dgm:prSet/>
      <dgm:spPr/>
      <dgm:t>
        <a:bodyPr/>
        <a:lstStyle/>
        <a:p>
          <a:endParaRPr lang="en-US"/>
        </a:p>
      </dgm:t>
    </dgm:pt>
    <dgm:pt modelId="{D93092B6-0729-4E3A-A6BB-731F2F7D08DD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Other local wireless technologies</a:t>
          </a:r>
          <a:endParaRPr lang="en-US" dirty="0"/>
        </a:p>
      </dgm:t>
    </dgm:pt>
    <dgm:pt modelId="{D310A776-4D2A-42B4-B139-B41BBB80519D}" type="parTrans" cxnId="{3B5687C3-3D69-41C2-A590-0E67F68AB5CE}">
      <dgm:prSet/>
      <dgm:spPr/>
      <dgm:t>
        <a:bodyPr/>
        <a:lstStyle/>
        <a:p>
          <a:endParaRPr lang="en-US"/>
        </a:p>
      </dgm:t>
    </dgm:pt>
    <dgm:pt modelId="{3A311387-83C2-4EB7-A790-500EF6C0AA4A}" type="sibTrans" cxnId="{3B5687C3-3D69-41C2-A590-0E67F68AB5CE}">
      <dgm:prSet/>
      <dgm:spPr/>
      <dgm:t>
        <a:bodyPr/>
        <a:lstStyle/>
        <a:p>
          <a:endParaRPr lang="en-US"/>
        </a:p>
      </dgm:t>
    </dgm:pt>
    <dgm:pt modelId="{F254E25D-E5AF-47B7-99F5-6242B04B1CE1}" type="pres">
      <dgm:prSet presAssocID="{4858EAE4-7F90-4119-90A4-37CDEB96DB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936028-9D07-42E0-BCCF-E610A7CA77D3}" type="pres">
      <dgm:prSet presAssocID="{C3D04E8C-6C09-4293-A475-AA24127D2674}" presName="parentLin" presStyleCnt="0"/>
      <dgm:spPr/>
    </dgm:pt>
    <dgm:pt modelId="{57BE83CE-7F17-4A50-A6CB-C48307D26976}" type="pres">
      <dgm:prSet presAssocID="{C3D04E8C-6C09-4293-A475-AA24127D267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02C9AD7-4019-44B5-9071-FD417B970B59}" type="pres">
      <dgm:prSet presAssocID="{C3D04E8C-6C09-4293-A475-AA24127D2674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330C3-0705-4BEB-9BB4-9398945AC606}" type="pres">
      <dgm:prSet presAssocID="{C3D04E8C-6C09-4293-A475-AA24127D2674}" presName="negativeSpace" presStyleCnt="0"/>
      <dgm:spPr/>
    </dgm:pt>
    <dgm:pt modelId="{A324D582-AA32-41BF-8D87-1F68702D1893}" type="pres">
      <dgm:prSet presAssocID="{C3D04E8C-6C09-4293-A475-AA24127D2674}" presName="childText" presStyleLbl="conFgAcc1" presStyleIdx="0" presStyleCnt="3">
        <dgm:presLayoutVars>
          <dgm:bulletEnabled val="1"/>
        </dgm:presLayoutVars>
      </dgm:prSet>
      <dgm:spPr/>
    </dgm:pt>
    <dgm:pt modelId="{C597B2FC-C966-4482-B10E-7E6AE31A7EAC}" type="pres">
      <dgm:prSet presAssocID="{6FFA5B50-AEA0-4841-929E-20B105244F49}" presName="spaceBetweenRectangles" presStyleCnt="0"/>
      <dgm:spPr/>
    </dgm:pt>
    <dgm:pt modelId="{A0FCF71E-7FC2-405F-9B1A-8F267D90E808}" type="pres">
      <dgm:prSet presAssocID="{5D60CA0D-A0F6-416C-B5BD-BCE4FFC8F43E}" presName="parentLin" presStyleCnt="0"/>
      <dgm:spPr/>
    </dgm:pt>
    <dgm:pt modelId="{7FF30168-E035-48F9-8C98-499400B3FF24}" type="pres">
      <dgm:prSet presAssocID="{5D60CA0D-A0F6-416C-B5BD-BCE4FFC8F43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60B6A1-9F88-4EA5-91EC-4DB6A9E0EA76}" type="pres">
      <dgm:prSet presAssocID="{5D60CA0D-A0F6-416C-B5BD-BCE4FFC8F43E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4F6EA-10BC-400E-B747-8D46BBA28D78}" type="pres">
      <dgm:prSet presAssocID="{5D60CA0D-A0F6-416C-B5BD-BCE4FFC8F43E}" presName="negativeSpace" presStyleCnt="0"/>
      <dgm:spPr/>
    </dgm:pt>
    <dgm:pt modelId="{32F8CAF5-C8C0-4DB7-9BD0-CCFDC381005E}" type="pres">
      <dgm:prSet presAssocID="{5D60CA0D-A0F6-416C-B5BD-BCE4FFC8F43E}" presName="childText" presStyleLbl="conFgAcc1" presStyleIdx="1" presStyleCnt="3">
        <dgm:presLayoutVars>
          <dgm:bulletEnabled val="1"/>
        </dgm:presLayoutVars>
      </dgm:prSet>
      <dgm:spPr/>
    </dgm:pt>
    <dgm:pt modelId="{D38195E2-C5E7-4C95-9800-00AD193E7303}" type="pres">
      <dgm:prSet presAssocID="{0694C5C6-B921-4D80-B11E-B568344CF0A4}" presName="spaceBetweenRectangles" presStyleCnt="0"/>
      <dgm:spPr/>
    </dgm:pt>
    <dgm:pt modelId="{869F8547-7A5D-42C3-A529-75FBD997D995}" type="pres">
      <dgm:prSet presAssocID="{D93092B6-0729-4E3A-A6BB-731F2F7D08DD}" presName="parentLin" presStyleCnt="0"/>
      <dgm:spPr/>
    </dgm:pt>
    <dgm:pt modelId="{4A8909BD-4D43-4B6B-95C6-4957C257B5D9}" type="pres">
      <dgm:prSet presAssocID="{D93092B6-0729-4E3A-A6BB-731F2F7D08D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B815260-7C83-4131-9625-171D97F6DC4D}" type="pres">
      <dgm:prSet presAssocID="{D93092B6-0729-4E3A-A6BB-731F2F7D08DD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AC648-3CC1-43C9-8804-0CCCC086085D}" type="pres">
      <dgm:prSet presAssocID="{D93092B6-0729-4E3A-A6BB-731F2F7D08DD}" presName="negativeSpace" presStyleCnt="0"/>
      <dgm:spPr/>
    </dgm:pt>
    <dgm:pt modelId="{DBBA63FE-6FED-41B0-AB39-31F57E28356B}" type="pres">
      <dgm:prSet presAssocID="{D93092B6-0729-4E3A-A6BB-731F2F7D08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6A65295-4A94-4AFF-9351-58E4D4BF55A1}" type="presOf" srcId="{D93092B6-0729-4E3A-A6BB-731F2F7D08DD}" destId="{2B815260-7C83-4131-9625-171D97F6DC4D}" srcOrd="1" destOrd="0" presId="urn:microsoft.com/office/officeart/2005/8/layout/list1"/>
    <dgm:cxn modelId="{3B5687C3-3D69-41C2-A590-0E67F68AB5CE}" srcId="{4858EAE4-7F90-4119-90A4-37CDEB96DB0E}" destId="{D93092B6-0729-4E3A-A6BB-731F2F7D08DD}" srcOrd="2" destOrd="0" parTransId="{D310A776-4D2A-42B4-B139-B41BBB80519D}" sibTransId="{3A311387-83C2-4EB7-A790-500EF6C0AA4A}"/>
    <dgm:cxn modelId="{9382B04E-FF41-4D9F-999D-55958C64E0F2}" type="presOf" srcId="{5D60CA0D-A0F6-416C-B5BD-BCE4FFC8F43E}" destId="{7FF30168-E035-48F9-8C98-499400B3FF24}" srcOrd="0" destOrd="0" presId="urn:microsoft.com/office/officeart/2005/8/layout/list1"/>
    <dgm:cxn modelId="{02273720-FC31-4F59-AF40-4CD45E978809}" type="presOf" srcId="{D93092B6-0729-4E3A-A6BB-731F2F7D08DD}" destId="{4A8909BD-4D43-4B6B-95C6-4957C257B5D9}" srcOrd="0" destOrd="0" presId="urn:microsoft.com/office/officeart/2005/8/layout/list1"/>
    <dgm:cxn modelId="{7ABEC6CA-B350-4CB4-A7A0-B1421805D638}" srcId="{4858EAE4-7F90-4119-90A4-37CDEB96DB0E}" destId="{C3D04E8C-6C09-4293-A475-AA24127D2674}" srcOrd="0" destOrd="0" parTransId="{FC96ED0A-4D7C-4F69-8137-560CAE493BCA}" sibTransId="{6FFA5B50-AEA0-4841-929E-20B105244F49}"/>
    <dgm:cxn modelId="{BA2C0D47-5471-4C16-ACC4-74CC9783DF91}" type="presOf" srcId="{4858EAE4-7F90-4119-90A4-37CDEB96DB0E}" destId="{F254E25D-E5AF-47B7-99F5-6242B04B1CE1}" srcOrd="0" destOrd="0" presId="urn:microsoft.com/office/officeart/2005/8/layout/list1"/>
    <dgm:cxn modelId="{972B640D-E151-4696-B67E-B1FB8F02F485}" type="presOf" srcId="{C3D04E8C-6C09-4293-A475-AA24127D2674}" destId="{A02C9AD7-4019-44B5-9071-FD417B970B59}" srcOrd="1" destOrd="0" presId="urn:microsoft.com/office/officeart/2005/8/layout/list1"/>
    <dgm:cxn modelId="{C0550013-41CE-4620-A8EC-6BC0AACFCBC9}" srcId="{4858EAE4-7F90-4119-90A4-37CDEB96DB0E}" destId="{5D60CA0D-A0F6-416C-B5BD-BCE4FFC8F43E}" srcOrd="1" destOrd="0" parTransId="{A1B1E767-C77E-4768-AFCE-C8A6DBF96B9C}" sibTransId="{0694C5C6-B921-4D80-B11E-B568344CF0A4}"/>
    <dgm:cxn modelId="{5283DFE1-FE1B-404B-88CC-24232D3A9CAF}" type="presOf" srcId="{C3D04E8C-6C09-4293-A475-AA24127D2674}" destId="{57BE83CE-7F17-4A50-A6CB-C48307D26976}" srcOrd="0" destOrd="0" presId="urn:microsoft.com/office/officeart/2005/8/layout/list1"/>
    <dgm:cxn modelId="{6234D358-589F-4348-9AD2-CA084A4F7775}" type="presOf" srcId="{5D60CA0D-A0F6-416C-B5BD-BCE4FFC8F43E}" destId="{7760B6A1-9F88-4EA5-91EC-4DB6A9E0EA76}" srcOrd="1" destOrd="0" presId="urn:microsoft.com/office/officeart/2005/8/layout/list1"/>
    <dgm:cxn modelId="{7E17AA33-323B-42CE-BD9D-6EBCC5EE2A52}" type="presParOf" srcId="{F254E25D-E5AF-47B7-99F5-6242B04B1CE1}" destId="{B9936028-9D07-42E0-BCCF-E610A7CA77D3}" srcOrd="0" destOrd="0" presId="urn:microsoft.com/office/officeart/2005/8/layout/list1"/>
    <dgm:cxn modelId="{BD10D6EC-82D3-48D9-991A-5E4C4C64D06C}" type="presParOf" srcId="{B9936028-9D07-42E0-BCCF-E610A7CA77D3}" destId="{57BE83CE-7F17-4A50-A6CB-C48307D26976}" srcOrd="0" destOrd="0" presId="urn:microsoft.com/office/officeart/2005/8/layout/list1"/>
    <dgm:cxn modelId="{B6F344FB-FA7E-4B82-829B-E13F156E9130}" type="presParOf" srcId="{B9936028-9D07-42E0-BCCF-E610A7CA77D3}" destId="{A02C9AD7-4019-44B5-9071-FD417B970B59}" srcOrd="1" destOrd="0" presId="urn:microsoft.com/office/officeart/2005/8/layout/list1"/>
    <dgm:cxn modelId="{19E6632B-36CC-4134-B8C5-8842C9B658F4}" type="presParOf" srcId="{F254E25D-E5AF-47B7-99F5-6242B04B1CE1}" destId="{EA4330C3-0705-4BEB-9BB4-9398945AC606}" srcOrd="1" destOrd="0" presId="urn:microsoft.com/office/officeart/2005/8/layout/list1"/>
    <dgm:cxn modelId="{8B594C72-6F3F-471F-B94F-D8C41C03B110}" type="presParOf" srcId="{F254E25D-E5AF-47B7-99F5-6242B04B1CE1}" destId="{A324D582-AA32-41BF-8D87-1F68702D1893}" srcOrd="2" destOrd="0" presId="urn:microsoft.com/office/officeart/2005/8/layout/list1"/>
    <dgm:cxn modelId="{4182D3F5-9A2A-45FA-A6A9-E40B8C86C4CA}" type="presParOf" srcId="{F254E25D-E5AF-47B7-99F5-6242B04B1CE1}" destId="{C597B2FC-C966-4482-B10E-7E6AE31A7EAC}" srcOrd="3" destOrd="0" presId="urn:microsoft.com/office/officeart/2005/8/layout/list1"/>
    <dgm:cxn modelId="{C9583803-7AF3-4F95-AC86-4E434DEC2209}" type="presParOf" srcId="{F254E25D-E5AF-47B7-99F5-6242B04B1CE1}" destId="{A0FCF71E-7FC2-405F-9B1A-8F267D90E808}" srcOrd="4" destOrd="0" presId="urn:microsoft.com/office/officeart/2005/8/layout/list1"/>
    <dgm:cxn modelId="{F9853DA0-1649-4B4C-AD8D-A2C5A290B91A}" type="presParOf" srcId="{A0FCF71E-7FC2-405F-9B1A-8F267D90E808}" destId="{7FF30168-E035-48F9-8C98-499400B3FF24}" srcOrd="0" destOrd="0" presId="urn:microsoft.com/office/officeart/2005/8/layout/list1"/>
    <dgm:cxn modelId="{4E331914-D570-4D6F-92C6-B61304D0CC15}" type="presParOf" srcId="{A0FCF71E-7FC2-405F-9B1A-8F267D90E808}" destId="{7760B6A1-9F88-4EA5-91EC-4DB6A9E0EA76}" srcOrd="1" destOrd="0" presId="urn:microsoft.com/office/officeart/2005/8/layout/list1"/>
    <dgm:cxn modelId="{67746348-DFE2-43E1-9E00-3753A9907900}" type="presParOf" srcId="{F254E25D-E5AF-47B7-99F5-6242B04B1CE1}" destId="{DBB4F6EA-10BC-400E-B747-8D46BBA28D78}" srcOrd="5" destOrd="0" presId="urn:microsoft.com/office/officeart/2005/8/layout/list1"/>
    <dgm:cxn modelId="{7C911CEF-02C0-487B-B57A-245C464DEFFE}" type="presParOf" srcId="{F254E25D-E5AF-47B7-99F5-6242B04B1CE1}" destId="{32F8CAF5-C8C0-4DB7-9BD0-CCFDC381005E}" srcOrd="6" destOrd="0" presId="urn:microsoft.com/office/officeart/2005/8/layout/list1"/>
    <dgm:cxn modelId="{50F233C8-0FF4-43CB-9A27-594994162F73}" type="presParOf" srcId="{F254E25D-E5AF-47B7-99F5-6242B04B1CE1}" destId="{D38195E2-C5E7-4C95-9800-00AD193E7303}" srcOrd="7" destOrd="0" presId="urn:microsoft.com/office/officeart/2005/8/layout/list1"/>
    <dgm:cxn modelId="{FB3B9AA1-B89E-4DC5-B661-A5008BB351A9}" type="presParOf" srcId="{F254E25D-E5AF-47B7-99F5-6242B04B1CE1}" destId="{869F8547-7A5D-42C3-A529-75FBD997D995}" srcOrd="8" destOrd="0" presId="urn:microsoft.com/office/officeart/2005/8/layout/list1"/>
    <dgm:cxn modelId="{EDC5861A-31F5-4EA5-A1FF-81D993ED01DD}" type="presParOf" srcId="{869F8547-7A5D-42C3-A529-75FBD997D995}" destId="{4A8909BD-4D43-4B6B-95C6-4957C257B5D9}" srcOrd="0" destOrd="0" presId="urn:microsoft.com/office/officeart/2005/8/layout/list1"/>
    <dgm:cxn modelId="{C0010892-7309-4691-A33F-359DF1309FAB}" type="presParOf" srcId="{869F8547-7A5D-42C3-A529-75FBD997D995}" destId="{2B815260-7C83-4131-9625-171D97F6DC4D}" srcOrd="1" destOrd="0" presId="urn:microsoft.com/office/officeart/2005/8/layout/list1"/>
    <dgm:cxn modelId="{A83D1495-24DC-4F3F-B592-76DA96116395}" type="presParOf" srcId="{F254E25D-E5AF-47B7-99F5-6242B04B1CE1}" destId="{9F0AC648-3CC1-43C9-8804-0CCCC086085D}" srcOrd="9" destOrd="0" presId="urn:microsoft.com/office/officeart/2005/8/layout/list1"/>
    <dgm:cxn modelId="{0D468005-4181-43EA-A07D-E0A261B1CE1A}" type="presParOf" srcId="{F254E25D-E5AF-47B7-99F5-6242B04B1CE1}" destId="{DBBA63FE-6FED-41B0-AB39-31F57E2835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8EAE4-7F90-4119-90A4-37CDEB96DB0E}" type="doc">
      <dgm:prSet loTypeId="urn:microsoft.com/office/officeart/2005/8/layout/list1" loCatId="list" qsTypeId="urn:microsoft.com/office/officeart/2005/8/quickstyle/simple1#21" qsCatId="simple" csTypeId="urn:microsoft.com/office/officeart/2005/8/colors/accent1_2#17" csCatId="accent1" phldr="1"/>
      <dgm:spPr/>
      <dgm:t>
        <a:bodyPr/>
        <a:lstStyle/>
        <a:p>
          <a:endParaRPr lang="en-US"/>
        </a:p>
      </dgm:t>
    </dgm:pt>
    <dgm:pt modelId="{C3D04E8C-6C09-4293-A475-AA24127D2674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802.11 Security</a:t>
          </a:r>
          <a:endParaRPr lang="en-US" dirty="0"/>
        </a:p>
      </dgm:t>
    </dgm:pt>
    <dgm:pt modelId="{FC96ED0A-4D7C-4F69-8137-560CAE493BCA}" type="parTrans" cxnId="{7ABEC6CA-B350-4CB4-A7A0-B1421805D638}">
      <dgm:prSet/>
      <dgm:spPr/>
      <dgm:t>
        <a:bodyPr/>
        <a:lstStyle/>
        <a:p>
          <a:endParaRPr lang="en-US"/>
        </a:p>
      </dgm:t>
    </dgm:pt>
    <dgm:pt modelId="{6FFA5B50-AEA0-4841-929E-20B105244F49}" type="sibTrans" cxnId="{7ABEC6CA-B350-4CB4-A7A0-B1421805D638}">
      <dgm:prSet/>
      <dgm:spPr/>
      <dgm:t>
        <a:bodyPr/>
        <a:lstStyle/>
        <a:p>
          <a:endParaRPr lang="en-US"/>
        </a:p>
      </dgm:t>
    </dgm:pt>
    <dgm:pt modelId="{5D60CA0D-A0F6-416C-B5BD-BCE4FFC8F43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000" dirty="0" smtClean="0"/>
            <a:t>802.11 LAN management</a:t>
          </a:r>
          <a:endParaRPr lang="en-US" sz="4000" dirty="0"/>
        </a:p>
      </dgm:t>
    </dgm:pt>
    <dgm:pt modelId="{A1B1E767-C77E-4768-AFCE-C8A6DBF96B9C}" type="parTrans" cxnId="{C0550013-41CE-4620-A8EC-6BC0AACFCBC9}">
      <dgm:prSet/>
      <dgm:spPr/>
      <dgm:t>
        <a:bodyPr/>
        <a:lstStyle/>
        <a:p>
          <a:endParaRPr lang="en-US"/>
        </a:p>
      </dgm:t>
    </dgm:pt>
    <dgm:pt modelId="{0694C5C6-B921-4D80-B11E-B568344CF0A4}" type="sibTrans" cxnId="{C0550013-41CE-4620-A8EC-6BC0AACFCBC9}">
      <dgm:prSet/>
      <dgm:spPr/>
      <dgm:t>
        <a:bodyPr/>
        <a:lstStyle/>
        <a:p>
          <a:endParaRPr lang="en-US"/>
        </a:p>
      </dgm:t>
    </dgm:pt>
    <dgm:pt modelId="{D93092B6-0729-4E3A-A6BB-731F2F7D08DD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Other local wireless technologies</a:t>
          </a:r>
          <a:endParaRPr lang="en-US" dirty="0"/>
        </a:p>
      </dgm:t>
    </dgm:pt>
    <dgm:pt modelId="{D310A776-4D2A-42B4-B139-B41BBB80519D}" type="parTrans" cxnId="{3B5687C3-3D69-41C2-A590-0E67F68AB5CE}">
      <dgm:prSet/>
      <dgm:spPr/>
      <dgm:t>
        <a:bodyPr/>
        <a:lstStyle/>
        <a:p>
          <a:endParaRPr lang="en-US"/>
        </a:p>
      </dgm:t>
    </dgm:pt>
    <dgm:pt modelId="{3A311387-83C2-4EB7-A790-500EF6C0AA4A}" type="sibTrans" cxnId="{3B5687C3-3D69-41C2-A590-0E67F68AB5CE}">
      <dgm:prSet/>
      <dgm:spPr/>
      <dgm:t>
        <a:bodyPr/>
        <a:lstStyle/>
        <a:p>
          <a:endParaRPr lang="en-US"/>
        </a:p>
      </dgm:t>
    </dgm:pt>
    <dgm:pt modelId="{F254E25D-E5AF-47B7-99F5-6242B04B1CE1}" type="pres">
      <dgm:prSet presAssocID="{4858EAE4-7F90-4119-90A4-37CDEB96DB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936028-9D07-42E0-BCCF-E610A7CA77D3}" type="pres">
      <dgm:prSet presAssocID="{C3D04E8C-6C09-4293-A475-AA24127D2674}" presName="parentLin" presStyleCnt="0"/>
      <dgm:spPr/>
    </dgm:pt>
    <dgm:pt modelId="{57BE83CE-7F17-4A50-A6CB-C48307D26976}" type="pres">
      <dgm:prSet presAssocID="{C3D04E8C-6C09-4293-A475-AA24127D267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02C9AD7-4019-44B5-9071-FD417B970B59}" type="pres">
      <dgm:prSet presAssocID="{C3D04E8C-6C09-4293-A475-AA24127D2674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330C3-0705-4BEB-9BB4-9398945AC606}" type="pres">
      <dgm:prSet presAssocID="{C3D04E8C-6C09-4293-A475-AA24127D2674}" presName="negativeSpace" presStyleCnt="0"/>
      <dgm:spPr/>
    </dgm:pt>
    <dgm:pt modelId="{A324D582-AA32-41BF-8D87-1F68702D1893}" type="pres">
      <dgm:prSet presAssocID="{C3D04E8C-6C09-4293-A475-AA24127D2674}" presName="childText" presStyleLbl="conFgAcc1" presStyleIdx="0" presStyleCnt="3">
        <dgm:presLayoutVars>
          <dgm:bulletEnabled val="1"/>
        </dgm:presLayoutVars>
      </dgm:prSet>
      <dgm:spPr/>
    </dgm:pt>
    <dgm:pt modelId="{C597B2FC-C966-4482-B10E-7E6AE31A7EAC}" type="pres">
      <dgm:prSet presAssocID="{6FFA5B50-AEA0-4841-929E-20B105244F49}" presName="spaceBetweenRectangles" presStyleCnt="0"/>
      <dgm:spPr/>
    </dgm:pt>
    <dgm:pt modelId="{A0FCF71E-7FC2-405F-9B1A-8F267D90E808}" type="pres">
      <dgm:prSet presAssocID="{5D60CA0D-A0F6-416C-B5BD-BCE4FFC8F43E}" presName="parentLin" presStyleCnt="0"/>
      <dgm:spPr/>
    </dgm:pt>
    <dgm:pt modelId="{7FF30168-E035-48F9-8C98-499400B3FF24}" type="pres">
      <dgm:prSet presAssocID="{5D60CA0D-A0F6-416C-B5BD-BCE4FFC8F43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60B6A1-9F88-4EA5-91EC-4DB6A9E0EA76}" type="pres">
      <dgm:prSet presAssocID="{5D60CA0D-A0F6-416C-B5BD-BCE4FFC8F43E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4F6EA-10BC-400E-B747-8D46BBA28D78}" type="pres">
      <dgm:prSet presAssocID="{5D60CA0D-A0F6-416C-B5BD-BCE4FFC8F43E}" presName="negativeSpace" presStyleCnt="0"/>
      <dgm:spPr/>
    </dgm:pt>
    <dgm:pt modelId="{32F8CAF5-C8C0-4DB7-9BD0-CCFDC381005E}" type="pres">
      <dgm:prSet presAssocID="{5D60CA0D-A0F6-416C-B5BD-BCE4FFC8F43E}" presName="childText" presStyleLbl="conFgAcc1" presStyleIdx="1" presStyleCnt="3">
        <dgm:presLayoutVars>
          <dgm:bulletEnabled val="1"/>
        </dgm:presLayoutVars>
      </dgm:prSet>
      <dgm:spPr/>
    </dgm:pt>
    <dgm:pt modelId="{D38195E2-C5E7-4C95-9800-00AD193E7303}" type="pres">
      <dgm:prSet presAssocID="{0694C5C6-B921-4D80-B11E-B568344CF0A4}" presName="spaceBetweenRectangles" presStyleCnt="0"/>
      <dgm:spPr/>
    </dgm:pt>
    <dgm:pt modelId="{869F8547-7A5D-42C3-A529-75FBD997D995}" type="pres">
      <dgm:prSet presAssocID="{D93092B6-0729-4E3A-A6BB-731F2F7D08DD}" presName="parentLin" presStyleCnt="0"/>
      <dgm:spPr/>
    </dgm:pt>
    <dgm:pt modelId="{4A8909BD-4D43-4B6B-95C6-4957C257B5D9}" type="pres">
      <dgm:prSet presAssocID="{D93092B6-0729-4E3A-A6BB-731F2F7D08D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B815260-7C83-4131-9625-171D97F6DC4D}" type="pres">
      <dgm:prSet presAssocID="{D93092B6-0729-4E3A-A6BB-731F2F7D08DD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AC648-3CC1-43C9-8804-0CCCC086085D}" type="pres">
      <dgm:prSet presAssocID="{D93092B6-0729-4E3A-A6BB-731F2F7D08DD}" presName="negativeSpace" presStyleCnt="0"/>
      <dgm:spPr/>
    </dgm:pt>
    <dgm:pt modelId="{DBBA63FE-6FED-41B0-AB39-31F57E28356B}" type="pres">
      <dgm:prSet presAssocID="{D93092B6-0729-4E3A-A6BB-731F2F7D08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796F23E-68BA-4009-8967-B204D22EBEC1}" type="presOf" srcId="{C3D04E8C-6C09-4293-A475-AA24127D2674}" destId="{57BE83CE-7F17-4A50-A6CB-C48307D26976}" srcOrd="0" destOrd="0" presId="urn:microsoft.com/office/officeart/2005/8/layout/list1"/>
    <dgm:cxn modelId="{7B9CEE1A-08E7-415A-B9BB-23453F7079B9}" type="presOf" srcId="{4858EAE4-7F90-4119-90A4-37CDEB96DB0E}" destId="{F254E25D-E5AF-47B7-99F5-6242B04B1CE1}" srcOrd="0" destOrd="0" presId="urn:microsoft.com/office/officeart/2005/8/layout/list1"/>
    <dgm:cxn modelId="{3B5687C3-3D69-41C2-A590-0E67F68AB5CE}" srcId="{4858EAE4-7F90-4119-90A4-37CDEB96DB0E}" destId="{D93092B6-0729-4E3A-A6BB-731F2F7D08DD}" srcOrd="2" destOrd="0" parTransId="{D310A776-4D2A-42B4-B139-B41BBB80519D}" sibTransId="{3A311387-83C2-4EB7-A790-500EF6C0AA4A}"/>
    <dgm:cxn modelId="{7ABEC6CA-B350-4CB4-A7A0-B1421805D638}" srcId="{4858EAE4-7F90-4119-90A4-37CDEB96DB0E}" destId="{C3D04E8C-6C09-4293-A475-AA24127D2674}" srcOrd="0" destOrd="0" parTransId="{FC96ED0A-4D7C-4F69-8137-560CAE493BCA}" sibTransId="{6FFA5B50-AEA0-4841-929E-20B105244F49}"/>
    <dgm:cxn modelId="{EED8F78A-8AA1-4704-BDD7-5CBE7B67537D}" type="presOf" srcId="{5D60CA0D-A0F6-416C-B5BD-BCE4FFC8F43E}" destId="{7FF30168-E035-48F9-8C98-499400B3FF24}" srcOrd="0" destOrd="0" presId="urn:microsoft.com/office/officeart/2005/8/layout/list1"/>
    <dgm:cxn modelId="{03B7CB6D-CFCF-4CB0-8A74-3A633892AD79}" type="presOf" srcId="{D93092B6-0729-4E3A-A6BB-731F2F7D08DD}" destId="{4A8909BD-4D43-4B6B-95C6-4957C257B5D9}" srcOrd="0" destOrd="0" presId="urn:microsoft.com/office/officeart/2005/8/layout/list1"/>
    <dgm:cxn modelId="{C0550013-41CE-4620-A8EC-6BC0AACFCBC9}" srcId="{4858EAE4-7F90-4119-90A4-37CDEB96DB0E}" destId="{5D60CA0D-A0F6-416C-B5BD-BCE4FFC8F43E}" srcOrd="1" destOrd="0" parTransId="{A1B1E767-C77E-4768-AFCE-C8A6DBF96B9C}" sibTransId="{0694C5C6-B921-4D80-B11E-B568344CF0A4}"/>
    <dgm:cxn modelId="{A142D336-C0AE-496B-BA21-17D7BCAA46F4}" type="presOf" srcId="{5D60CA0D-A0F6-416C-B5BD-BCE4FFC8F43E}" destId="{7760B6A1-9F88-4EA5-91EC-4DB6A9E0EA76}" srcOrd="1" destOrd="0" presId="urn:microsoft.com/office/officeart/2005/8/layout/list1"/>
    <dgm:cxn modelId="{8718A593-04ED-4DDD-B6B3-CC98CC9B1238}" type="presOf" srcId="{C3D04E8C-6C09-4293-A475-AA24127D2674}" destId="{A02C9AD7-4019-44B5-9071-FD417B970B59}" srcOrd="1" destOrd="0" presId="urn:microsoft.com/office/officeart/2005/8/layout/list1"/>
    <dgm:cxn modelId="{F33A5299-3FFD-44AD-B2D1-A1CBBCED8AC4}" type="presOf" srcId="{D93092B6-0729-4E3A-A6BB-731F2F7D08DD}" destId="{2B815260-7C83-4131-9625-171D97F6DC4D}" srcOrd="1" destOrd="0" presId="urn:microsoft.com/office/officeart/2005/8/layout/list1"/>
    <dgm:cxn modelId="{F3D3BBFA-950A-49A1-9341-983963D7FE2E}" type="presParOf" srcId="{F254E25D-E5AF-47B7-99F5-6242B04B1CE1}" destId="{B9936028-9D07-42E0-BCCF-E610A7CA77D3}" srcOrd="0" destOrd="0" presId="urn:microsoft.com/office/officeart/2005/8/layout/list1"/>
    <dgm:cxn modelId="{1EFCAE06-CFA9-4E0A-9060-53C222D37546}" type="presParOf" srcId="{B9936028-9D07-42E0-BCCF-E610A7CA77D3}" destId="{57BE83CE-7F17-4A50-A6CB-C48307D26976}" srcOrd="0" destOrd="0" presId="urn:microsoft.com/office/officeart/2005/8/layout/list1"/>
    <dgm:cxn modelId="{4C0FDFA0-DFDC-41B0-BF90-667D80C3B02D}" type="presParOf" srcId="{B9936028-9D07-42E0-BCCF-E610A7CA77D3}" destId="{A02C9AD7-4019-44B5-9071-FD417B970B59}" srcOrd="1" destOrd="0" presId="urn:microsoft.com/office/officeart/2005/8/layout/list1"/>
    <dgm:cxn modelId="{4652F8C3-FA8A-4585-B722-1BC24168589A}" type="presParOf" srcId="{F254E25D-E5AF-47B7-99F5-6242B04B1CE1}" destId="{EA4330C3-0705-4BEB-9BB4-9398945AC606}" srcOrd="1" destOrd="0" presId="urn:microsoft.com/office/officeart/2005/8/layout/list1"/>
    <dgm:cxn modelId="{AE3C57EB-65B2-4EA7-ADC3-C52C758D1425}" type="presParOf" srcId="{F254E25D-E5AF-47B7-99F5-6242B04B1CE1}" destId="{A324D582-AA32-41BF-8D87-1F68702D1893}" srcOrd="2" destOrd="0" presId="urn:microsoft.com/office/officeart/2005/8/layout/list1"/>
    <dgm:cxn modelId="{CD710D95-5A18-4011-A9ED-6977DC4FE051}" type="presParOf" srcId="{F254E25D-E5AF-47B7-99F5-6242B04B1CE1}" destId="{C597B2FC-C966-4482-B10E-7E6AE31A7EAC}" srcOrd="3" destOrd="0" presId="urn:microsoft.com/office/officeart/2005/8/layout/list1"/>
    <dgm:cxn modelId="{ABAE22AA-09E5-43D4-B13C-5DCFE03C4841}" type="presParOf" srcId="{F254E25D-E5AF-47B7-99F5-6242B04B1CE1}" destId="{A0FCF71E-7FC2-405F-9B1A-8F267D90E808}" srcOrd="4" destOrd="0" presId="urn:microsoft.com/office/officeart/2005/8/layout/list1"/>
    <dgm:cxn modelId="{121EF0BD-1280-456C-ACAE-E4D399D1278B}" type="presParOf" srcId="{A0FCF71E-7FC2-405F-9B1A-8F267D90E808}" destId="{7FF30168-E035-48F9-8C98-499400B3FF24}" srcOrd="0" destOrd="0" presId="urn:microsoft.com/office/officeart/2005/8/layout/list1"/>
    <dgm:cxn modelId="{5D032C90-CC9F-429E-B0D3-6C1300071FE6}" type="presParOf" srcId="{A0FCF71E-7FC2-405F-9B1A-8F267D90E808}" destId="{7760B6A1-9F88-4EA5-91EC-4DB6A9E0EA76}" srcOrd="1" destOrd="0" presId="urn:microsoft.com/office/officeart/2005/8/layout/list1"/>
    <dgm:cxn modelId="{EF5DE57B-3D82-45EC-8052-E2654A6DCA14}" type="presParOf" srcId="{F254E25D-E5AF-47B7-99F5-6242B04B1CE1}" destId="{DBB4F6EA-10BC-400E-B747-8D46BBA28D78}" srcOrd="5" destOrd="0" presId="urn:microsoft.com/office/officeart/2005/8/layout/list1"/>
    <dgm:cxn modelId="{31FFA068-30FB-47A3-BBA6-F98EC3F25A85}" type="presParOf" srcId="{F254E25D-E5AF-47B7-99F5-6242B04B1CE1}" destId="{32F8CAF5-C8C0-4DB7-9BD0-CCFDC381005E}" srcOrd="6" destOrd="0" presId="urn:microsoft.com/office/officeart/2005/8/layout/list1"/>
    <dgm:cxn modelId="{6C9E933B-36FB-4DD4-969A-F9BCB661DD83}" type="presParOf" srcId="{F254E25D-E5AF-47B7-99F5-6242B04B1CE1}" destId="{D38195E2-C5E7-4C95-9800-00AD193E7303}" srcOrd="7" destOrd="0" presId="urn:microsoft.com/office/officeart/2005/8/layout/list1"/>
    <dgm:cxn modelId="{F25CD8BA-D388-4340-A71E-3AC9C526EDDA}" type="presParOf" srcId="{F254E25D-E5AF-47B7-99F5-6242B04B1CE1}" destId="{869F8547-7A5D-42C3-A529-75FBD997D995}" srcOrd="8" destOrd="0" presId="urn:microsoft.com/office/officeart/2005/8/layout/list1"/>
    <dgm:cxn modelId="{82E7DF65-A29C-4B17-96C7-B12E8462111A}" type="presParOf" srcId="{869F8547-7A5D-42C3-A529-75FBD997D995}" destId="{4A8909BD-4D43-4B6B-95C6-4957C257B5D9}" srcOrd="0" destOrd="0" presId="urn:microsoft.com/office/officeart/2005/8/layout/list1"/>
    <dgm:cxn modelId="{3386031F-C90D-486D-A28E-0273EEF6EC80}" type="presParOf" srcId="{869F8547-7A5D-42C3-A529-75FBD997D995}" destId="{2B815260-7C83-4131-9625-171D97F6DC4D}" srcOrd="1" destOrd="0" presId="urn:microsoft.com/office/officeart/2005/8/layout/list1"/>
    <dgm:cxn modelId="{3B328286-5EEB-4394-AA54-C12B5610F156}" type="presParOf" srcId="{F254E25D-E5AF-47B7-99F5-6242B04B1CE1}" destId="{9F0AC648-3CC1-43C9-8804-0CCCC086085D}" srcOrd="9" destOrd="0" presId="urn:microsoft.com/office/officeart/2005/8/layout/list1"/>
    <dgm:cxn modelId="{7285F6E8-B4AC-42DC-A253-3E5B9D54F388}" type="presParOf" srcId="{F254E25D-E5AF-47B7-99F5-6242B04B1CE1}" destId="{DBBA63FE-6FED-41B0-AB39-31F57E2835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58EAE4-7F90-4119-90A4-37CDEB96DB0E}" type="doc">
      <dgm:prSet loTypeId="urn:microsoft.com/office/officeart/2005/8/layout/list1" loCatId="list" qsTypeId="urn:microsoft.com/office/officeart/2005/8/quickstyle/simple1#22" qsCatId="simple" csTypeId="urn:microsoft.com/office/officeart/2005/8/colors/accent1_2#18" csCatId="accent1" phldr="1"/>
      <dgm:spPr/>
      <dgm:t>
        <a:bodyPr/>
        <a:lstStyle/>
        <a:p>
          <a:endParaRPr lang="en-US"/>
        </a:p>
      </dgm:t>
    </dgm:pt>
    <dgm:pt modelId="{C3D04E8C-6C09-4293-A475-AA24127D2674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smtClean="0"/>
            <a:t>802.11 Security</a:t>
          </a:r>
          <a:endParaRPr lang="en-US" sz="3600" dirty="0"/>
        </a:p>
      </dgm:t>
    </dgm:pt>
    <dgm:pt modelId="{FC96ED0A-4D7C-4F69-8137-560CAE493BCA}" type="parTrans" cxnId="{7ABEC6CA-B350-4CB4-A7A0-B1421805D638}">
      <dgm:prSet/>
      <dgm:spPr/>
      <dgm:t>
        <a:bodyPr/>
        <a:lstStyle/>
        <a:p>
          <a:endParaRPr lang="en-US"/>
        </a:p>
      </dgm:t>
    </dgm:pt>
    <dgm:pt modelId="{6FFA5B50-AEA0-4841-929E-20B105244F49}" type="sibTrans" cxnId="{7ABEC6CA-B350-4CB4-A7A0-B1421805D638}">
      <dgm:prSet/>
      <dgm:spPr/>
      <dgm:t>
        <a:bodyPr/>
        <a:lstStyle/>
        <a:p>
          <a:endParaRPr lang="en-US"/>
        </a:p>
      </dgm:t>
    </dgm:pt>
    <dgm:pt modelId="{5D60CA0D-A0F6-416C-B5BD-BCE4FFC8F43E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600" dirty="0" smtClean="0"/>
            <a:t>802.11 LAN management</a:t>
          </a:r>
          <a:endParaRPr lang="en-US" sz="3600" dirty="0"/>
        </a:p>
      </dgm:t>
    </dgm:pt>
    <dgm:pt modelId="{A1B1E767-C77E-4768-AFCE-C8A6DBF96B9C}" type="parTrans" cxnId="{C0550013-41CE-4620-A8EC-6BC0AACFCBC9}">
      <dgm:prSet/>
      <dgm:spPr/>
      <dgm:t>
        <a:bodyPr/>
        <a:lstStyle/>
        <a:p>
          <a:endParaRPr lang="en-US"/>
        </a:p>
      </dgm:t>
    </dgm:pt>
    <dgm:pt modelId="{0694C5C6-B921-4D80-B11E-B568344CF0A4}" type="sibTrans" cxnId="{C0550013-41CE-4620-A8EC-6BC0AACFCBC9}">
      <dgm:prSet/>
      <dgm:spPr/>
      <dgm:t>
        <a:bodyPr/>
        <a:lstStyle/>
        <a:p>
          <a:endParaRPr lang="en-US"/>
        </a:p>
      </dgm:t>
    </dgm:pt>
    <dgm:pt modelId="{D93092B6-0729-4E3A-A6BB-731F2F7D08DD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4000" b="1" dirty="0" smtClean="0"/>
            <a:t>Other local wireless technologies</a:t>
          </a:r>
          <a:endParaRPr lang="en-US" sz="4000" b="1" dirty="0"/>
        </a:p>
      </dgm:t>
    </dgm:pt>
    <dgm:pt modelId="{D310A776-4D2A-42B4-B139-B41BBB80519D}" type="parTrans" cxnId="{3B5687C3-3D69-41C2-A590-0E67F68AB5CE}">
      <dgm:prSet/>
      <dgm:spPr/>
      <dgm:t>
        <a:bodyPr/>
        <a:lstStyle/>
        <a:p>
          <a:endParaRPr lang="en-US"/>
        </a:p>
      </dgm:t>
    </dgm:pt>
    <dgm:pt modelId="{3A311387-83C2-4EB7-A790-500EF6C0AA4A}" type="sibTrans" cxnId="{3B5687C3-3D69-41C2-A590-0E67F68AB5CE}">
      <dgm:prSet/>
      <dgm:spPr/>
      <dgm:t>
        <a:bodyPr/>
        <a:lstStyle/>
        <a:p>
          <a:endParaRPr lang="en-US"/>
        </a:p>
      </dgm:t>
    </dgm:pt>
    <dgm:pt modelId="{F254E25D-E5AF-47B7-99F5-6242B04B1CE1}" type="pres">
      <dgm:prSet presAssocID="{4858EAE4-7F90-4119-90A4-37CDEB96DB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936028-9D07-42E0-BCCF-E610A7CA77D3}" type="pres">
      <dgm:prSet presAssocID="{C3D04E8C-6C09-4293-A475-AA24127D2674}" presName="parentLin" presStyleCnt="0"/>
      <dgm:spPr/>
    </dgm:pt>
    <dgm:pt modelId="{57BE83CE-7F17-4A50-A6CB-C48307D26976}" type="pres">
      <dgm:prSet presAssocID="{C3D04E8C-6C09-4293-A475-AA24127D267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02C9AD7-4019-44B5-9071-FD417B970B59}" type="pres">
      <dgm:prSet presAssocID="{C3D04E8C-6C09-4293-A475-AA24127D2674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330C3-0705-4BEB-9BB4-9398945AC606}" type="pres">
      <dgm:prSet presAssocID="{C3D04E8C-6C09-4293-A475-AA24127D2674}" presName="negativeSpace" presStyleCnt="0"/>
      <dgm:spPr/>
    </dgm:pt>
    <dgm:pt modelId="{A324D582-AA32-41BF-8D87-1F68702D1893}" type="pres">
      <dgm:prSet presAssocID="{C3D04E8C-6C09-4293-A475-AA24127D2674}" presName="childText" presStyleLbl="conFgAcc1" presStyleIdx="0" presStyleCnt="3">
        <dgm:presLayoutVars>
          <dgm:bulletEnabled val="1"/>
        </dgm:presLayoutVars>
      </dgm:prSet>
      <dgm:spPr/>
    </dgm:pt>
    <dgm:pt modelId="{C597B2FC-C966-4482-B10E-7E6AE31A7EAC}" type="pres">
      <dgm:prSet presAssocID="{6FFA5B50-AEA0-4841-929E-20B105244F49}" presName="spaceBetweenRectangles" presStyleCnt="0"/>
      <dgm:spPr/>
    </dgm:pt>
    <dgm:pt modelId="{A0FCF71E-7FC2-405F-9B1A-8F267D90E808}" type="pres">
      <dgm:prSet presAssocID="{5D60CA0D-A0F6-416C-B5BD-BCE4FFC8F43E}" presName="parentLin" presStyleCnt="0"/>
      <dgm:spPr/>
    </dgm:pt>
    <dgm:pt modelId="{7FF30168-E035-48F9-8C98-499400B3FF24}" type="pres">
      <dgm:prSet presAssocID="{5D60CA0D-A0F6-416C-B5BD-BCE4FFC8F43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60B6A1-9F88-4EA5-91EC-4DB6A9E0EA76}" type="pres">
      <dgm:prSet presAssocID="{5D60CA0D-A0F6-416C-B5BD-BCE4FFC8F43E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4F6EA-10BC-400E-B747-8D46BBA28D78}" type="pres">
      <dgm:prSet presAssocID="{5D60CA0D-A0F6-416C-B5BD-BCE4FFC8F43E}" presName="negativeSpace" presStyleCnt="0"/>
      <dgm:spPr/>
    </dgm:pt>
    <dgm:pt modelId="{32F8CAF5-C8C0-4DB7-9BD0-CCFDC381005E}" type="pres">
      <dgm:prSet presAssocID="{5D60CA0D-A0F6-416C-B5BD-BCE4FFC8F43E}" presName="childText" presStyleLbl="conFgAcc1" presStyleIdx="1" presStyleCnt="3">
        <dgm:presLayoutVars>
          <dgm:bulletEnabled val="1"/>
        </dgm:presLayoutVars>
      </dgm:prSet>
      <dgm:spPr/>
    </dgm:pt>
    <dgm:pt modelId="{D38195E2-C5E7-4C95-9800-00AD193E7303}" type="pres">
      <dgm:prSet presAssocID="{0694C5C6-B921-4D80-B11E-B568344CF0A4}" presName="spaceBetweenRectangles" presStyleCnt="0"/>
      <dgm:spPr/>
    </dgm:pt>
    <dgm:pt modelId="{869F8547-7A5D-42C3-A529-75FBD997D995}" type="pres">
      <dgm:prSet presAssocID="{D93092B6-0729-4E3A-A6BB-731F2F7D08DD}" presName="parentLin" presStyleCnt="0"/>
      <dgm:spPr/>
    </dgm:pt>
    <dgm:pt modelId="{4A8909BD-4D43-4B6B-95C6-4957C257B5D9}" type="pres">
      <dgm:prSet presAssocID="{D93092B6-0729-4E3A-A6BB-731F2F7D08D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B815260-7C83-4131-9625-171D97F6DC4D}" type="pres">
      <dgm:prSet presAssocID="{D93092B6-0729-4E3A-A6BB-731F2F7D08DD}" presName="parentText" presStyleLbl="node1" presStyleIdx="2" presStyleCnt="3" custScaleX="142857" custScaleY="1181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AC648-3CC1-43C9-8804-0CCCC086085D}" type="pres">
      <dgm:prSet presAssocID="{D93092B6-0729-4E3A-A6BB-731F2F7D08DD}" presName="negativeSpace" presStyleCnt="0"/>
      <dgm:spPr/>
    </dgm:pt>
    <dgm:pt modelId="{DBBA63FE-6FED-41B0-AB39-31F57E28356B}" type="pres">
      <dgm:prSet presAssocID="{D93092B6-0729-4E3A-A6BB-731F2F7D08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B5687C3-3D69-41C2-A590-0E67F68AB5CE}" srcId="{4858EAE4-7F90-4119-90A4-37CDEB96DB0E}" destId="{D93092B6-0729-4E3A-A6BB-731F2F7D08DD}" srcOrd="2" destOrd="0" parTransId="{D310A776-4D2A-42B4-B139-B41BBB80519D}" sibTransId="{3A311387-83C2-4EB7-A790-500EF6C0AA4A}"/>
    <dgm:cxn modelId="{6899A0FC-1665-4B9E-8ABC-F898DB4B1183}" type="presOf" srcId="{4858EAE4-7F90-4119-90A4-37CDEB96DB0E}" destId="{F254E25D-E5AF-47B7-99F5-6242B04B1CE1}" srcOrd="0" destOrd="0" presId="urn:microsoft.com/office/officeart/2005/8/layout/list1"/>
    <dgm:cxn modelId="{6B8243B9-E656-4BA5-971F-E44E2010EF5A}" type="presOf" srcId="{C3D04E8C-6C09-4293-A475-AA24127D2674}" destId="{A02C9AD7-4019-44B5-9071-FD417B970B59}" srcOrd="1" destOrd="0" presId="urn:microsoft.com/office/officeart/2005/8/layout/list1"/>
    <dgm:cxn modelId="{C8B7ED70-E8B8-40F9-BCCA-F510E2654CEB}" type="presOf" srcId="{5D60CA0D-A0F6-416C-B5BD-BCE4FFC8F43E}" destId="{7760B6A1-9F88-4EA5-91EC-4DB6A9E0EA76}" srcOrd="1" destOrd="0" presId="urn:microsoft.com/office/officeart/2005/8/layout/list1"/>
    <dgm:cxn modelId="{C7E28FB0-1D9D-4CC2-83F3-A7AA4AC4736B}" type="presOf" srcId="{5D60CA0D-A0F6-416C-B5BD-BCE4FFC8F43E}" destId="{7FF30168-E035-48F9-8C98-499400B3FF24}" srcOrd="0" destOrd="0" presId="urn:microsoft.com/office/officeart/2005/8/layout/list1"/>
    <dgm:cxn modelId="{7ABEC6CA-B350-4CB4-A7A0-B1421805D638}" srcId="{4858EAE4-7F90-4119-90A4-37CDEB96DB0E}" destId="{C3D04E8C-6C09-4293-A475-AA24127D2674}" srcOrd="0" destOrd="0" parTransId="{FC96ED0A-4D7C-4F69-8137-560CAE493BCA}" sibTransId="{6FFA5B50-AEA0-4841-929E-20B105244F49}"/>
    <dgm:cxn modelId="{21F84880-B593-42D3-8468-F77BF2DD7F22}" type="presOf" srcId="{C3D04E8C-6C09-4293-A475-AA24127D2674}" destId="{57BE83CE-7F17-4A50-A6CB-C48307D26976}" srcOrd="0" destOrd="0" presId="urn:microsoft.com/office/officeart/2005/8/layout/list1"/>
    <dgm:cxn modelId="{C0550013-41CE-4620-A8EC-6BC0AACFCBC9}" srcId="{4858EAE4-7F90-4119-90A4-37CDEB96DB0E}" destId="{5D60CA0D-A0F6-416C-B5BD-BCE4FFC8F43E}" srcOrd="1" destOrd="0" parTransId="{A1B1E767-C77E-4768-AFCE-C8A6DBF96B9C}" sibTransId="{0694C5C6-B921-4D80-B11E-B568344CF0A4}"/>
    <dgm:cxn modelId="{F713B6BE-7D42-49CF-95BA-619123356150}" type="presOf" srcId="{D93092B6-0729-4E3A-A6BB-731F2F7D08DD}" destId="{2B815260-7C83-4131-9625-171D97F6DC4D}" srcOrd="1" destOrd="0" presId="urn:microsoft.com/office/officeart/2005/8/layout/list1"/>
    <dgm:cxn modelId="{366EF201-ED43-415E-84DA-453EEEEC684F}" type="presOf" srcId="{D93092B6-0729-4E3A-A6BB-731F2F7D08DD}" destId="{4A8909BD-4D43-4B6B-95C6-4957C257B5D9}" srcOrd="0" destOrd="0" presId="urn:microsoft.com/office/officeart/2005/8/layout/list1"/>
    <dgm:cxn modelId="{4AC7CE32-4C91-4702-99E8-79A541EC8EFF}" type="presParOf" srcId="{F254E25D-E5AF-47B7-99F5-6242B04B1CE1}" destId="{B9936028-9D07-42E0-BCCF-E610A7CA77D3}" srcOrd="0" destOrd="0" presId="urn:microsoft.com/office/officeart/2005/8/layout/list1"/>
    <dgm:cxn modelId="{9505B64B-6551-4ACC-A598-EEF5E9728A31}" type="presParOf" srcId="{B9936028-9D07-42E0-BCCF-E610A7CA77D3}" destId="{57BE83CE-7F17-4A50-A6CB-C48307D26976}" srcOrd="0" destOrd="0" presId="urn:microsoft.com/office/officeart/2005/8/layout/list1"/>
    <dgm:cxn modelId="{5C1875EE-9570-47B0-A8BD-746DA589BB4B}" type="presParOf" srcId="{B9936028-9D07-42E0-BCCF-E610A7CA77D3}" destId="{A02C9AD7-4019-44B5-9071-FD417B970B59}" srcOrd="1" destOrd="0" presId="urn:microsoft.com/office/officeart/2005/8/layout/list1"/>
    <dgm:cxn modelId="{EF710ED2-D7DC-4D1C-AAD0-1CB7FC546D5C}" type="presParOf" srcId="{F254E25D-E5AF-47B7-99F5-6242B04B1CE1}" destId="{EA4330C3-0705-4BEB-9BB4-9398945AC606}" srcOrd="1" destOrd="0" presId="urn:microsoft.com/office/officeart/2005/8/layout/list1"/>
    <dgm:cxn modelId="{37177DAA-BA1F-4955-9EE3-8C248DC6D9A5}" type="presParOf" srcId="{F254E25D-E5AF-47B7-99F5-6242B04B1CE1}" destId="{A324D582-AA32-41BF-8D87-1F68702D1893}" srcOrd="2" destOrd="0" presId="urn:microsoft.com/office/officeart/2005/8/layout/list1"/>
    <dgm:cxn modelId="{5C50DFC5-1AD8-4A05-90D8-578E8E3233AA}" type="presParOf" srcId="{F254E25D-E5AF-47B7-99F5-6242B04B1CE1}" destId="{C597B2FC-C966-4482-B10E-7E6AE31A7EAC}" srcOrd="3" destOrd="0" presId="urn:microsoft.com/office/officeart/2005/8/layout/list1"/>
    <dgm:cxn modelId="{229CF033-2035-441F-B408-0C3C33C2EFF0}" type="presParOf" srcId="{F254E25D-E5AF-47B7-99F5-6242B04B1CE1}" destId="{A0FCF71E-7FC2-405F-9B1A-8F267D90E808}" srcOrd="4" destOrd="0" presId="urn:microsoft.com/office/officeart/2005/8/layout/list1"/>
    <dgm:cxn modelId="{B7114F70-E8A4-435E-80D7-2034D813F8DF}" type="presParOf" srcId="{A0FCF71E-7FC2-405F-9B1A-8F267D90E808}" destId="{7FF30168-E035-48F9-8C98-499400B3FF24}" srcOrd="0" destOrd="0" presId="urn:microsoft.com/office/officeart/2005/8/layout/list1"/>
    <dgm:cxn modelId="{737F66C9-05E4-480A-8093-43BB32D0D742}" type="presParOf" srcId="{A0FCF71E-7FC2-405F-9B1A-8F267D90E808}" destId="{7760B6A1-9F88-4EA5-91EC-4DB6A9E0EA76}" srcOrd="1" destOrd="0" presId="urn:microsoft.com/office/officeart/2005/8/layout/list1"/>
    <dgm:cxn modelId="{9A485012-8F04-48B9-8399-F01145E1FEA0}" type="presParOf" srcId="{F254E25D-E5AF-47B7-99F5-6242B04B1CE1}" destId="{DBB4F6EA-10BC-400E-B747-8D46BBA28D78}" srcOrd="5" destOrd="0" presId="urn:microsoft.com/office/officeart/2005/8/layout/list1"/>
    <dgm:cxn modelId="{F89DF28F-8477-49B3-8E5D-78A88F05B02E}" type="presParOf" srcId="{F254E25D-E5AF-47B7-99F5-6242B04B1CE1}" destId="{32F8CAF5-C8C0-4DB7-9BD0-CCFDC381005E}" srcOrd="6" destOrd="0" presId="urn:microsoft.com/office/officeart/2005/8/layout/list1"/>
    <dgm:cxn modelId="{FA60F7F6-433C-4FBB-92F5-C181CFCD7598}" type="presParOf" srcId="{F254E25D-E5AF-47B7-99F5-6242B04B1CE1}" destId="{D38195E2-C5E7-4C95-9800-00AD193E7303}" srcOrd="7" destOrd="0" presId="urn:microsoft.com/office/officeart/2005/8/layout/list1"/>
    <dgm:cxn modelId="{F90627CC-6793-4C5F-8721-FA2FC23DD0B8}" type="presParOf" srcId="{F254E25D-E5AF-47B7-99F5-6242B04B1CE1}" destId="{869F8547-7A5D-42C3-A529-75FBD997D995}" srcOrd="8" destOrd="0" presId="urn:microsoft.com/office/officeart/2005/8/layout/list1"/>
    <dgm:cxn modelId="{93B56684-8420-4775-8B98-1B9EA796EA13}" type="presParOf" srcId="{869F8547-7A5D-42C3-A529-75FBD997D995}" destId="{4A8909BD-4D43-4B6B-95C6-4957C257B5D9}" srcOrd="0" destOrd="0" presId="urn:microsoft.com/office/officeart/2005/8/layout/list1"/>
    <dgm:cxn modelId="{AFED49A8-2EAC-42F2-B43B-898D71018E8D}" type="presParOf" srcId="{869F8547-7A5D-42C3-A529-75FBD997D995}" destId="{2B815260-7C83-4131-9625-171D97F6DC4D}" srcOrd="1" destOrd="0" presId="urn:microsoft.com/office/officeart/2005/8/layout/list1"/>
    <dgm:cxn modelId="{DFF52315-1689-4A09-B5C2-15A8302FB1CD}" type="presParOf" srcId="{F254E25D-E5AF-47B7-99F5-6242B04B1CE1}" destId="{9F0AC648-3CC1-43C9-8804-0CCCC086085D}" srcOrd="9" destOrd="0" presId="urn:microsoft.com/office/officeart/2005/8/layout/list1"/>
    <dgm:cxn modelId="{C416BCB8-690D-4F07-8977-7CA14E5D88F2}" type="presParOf" srcId="{F254E25D-E5AF-47B7-99F5-6242B04B1CE1}" destId="{DBBA63FE-6FED-41B0-AB39-31F57E2835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58EAE4-7F90-4119-90A4-37CDEB96DB0E}" type="doc">
      <dgm:prSet loTypeId="urn:microsoft.com/office/officeart/2005/8/layout/list1" loCatId="list" qsTypeId="urn:microsoft.com/office/officeart/2005/8/quickstyle/simple1#24" qsCatId="simple" csTypeId="urn:microsoft.com/office/officeart/2005/8/colors/accent1_2#20" csCatId="accent1" phldr="1"/>
      <dgm:spPr/>
      <dgm:t>
        <a:bodyPr/>
        <a:lstStyle/>
        <a:p>
          <a:endParaRPr lang="en-US"/>
        </a:p>
      </dgm:t>
    </dgm:pt>
    <dgm:pt modelId="{C3D04E8C-6C09-4293-A475-AA24127D2674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 smtClean="0"/>
            <a:t>802.11 Security</a:t>
          </a:r>
          <a:endParaRPr lang="en-US" sz="3200" dirty="0"/>
        </a:p>
      </dgm:t>
    </dgm:pt>
    <dgm:pt modelId="{FC96ED0A-4D7C-4F69-8137-560CAE493BCA}" type="parTrans" cxnId="{7ABEC6CA-B350-4CB4-A7A0-B1421805D638}">
      <dgm:prSet/>
      <dgm:spPr/>
      <dgm:t>
        <a:bodyPr/>
        <a:lstStyle/>
        <a:p>
          <a:endParaRPr lang="en-US"/>
        </a:p>
      </dgm:t>
    </dgm:pt>
    <dgm:pt modelId="{6FFA5B50-AEA0-4841-929E-20B105244F49}" type="sibTrans" cxnId="{7ABEC6CA-B350-4CB4-A7A0-B1421805D638}">
      <dgm:prSet/>
      <dgm:spPr/>
      <dgm:t>
        <a:bodyPr/>
        <a:lstStyle/>
        <a:p>
          <a:endParaRPr lang="en-US"/>
        </a:p>
      </dgm:t>
    </dgm:pt>
    <dgm:pt modelId="{5D60CA0D-A0F6-416C-B5BD-BCE4FFC8F43E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 smtClean="0"/>
            <a:t>802.11 LAN management</a:t>
          </a:r>
          <a:endParaRPr lang="en-US" sz="3200" dirty="0"/>
        </a:p>
      </dgm:t>
    </dgm:pt>
    <dgm:pt modelId="{A1B1E767-C77E-4768-AFCE-C8A6DBF96B9C}" type="parTrans" cxnId="{C0550013-41CE-4620-A8EC-6BC0AACFCBC9}">
      <dgm:prSet/>
      <dgm:spPr/>
      <dgm:t>
        <a:bodyPr/>
        <a:lstStyle/>
        <a:p>
          <a:endParaRPr lang="en-US"/>
        </a:p>
      </dgm:t>
    </dgm:pt>
    <dgm:pt modelId="{0694C5C6-B921-4D80-B11E-B568344CF0A4}" type="sibTrans" cxnId="{C0550013-41CE-4620-A8EC-6BC0AACFCBC9}">
      <dgm:prSet/>
      <dgm:spPr/>
      <dgm:t>
        <a:bodyPr/>
        <a:lstStyle/>
        <a:p>
          <a:endParaRPr lang="en-US"/>
        </a:p>
      </dgm:t>
    </dgm:pt>
    <dgm:pt modelId="{D93092B6-0729-4E3A-A6BB-731F2F7D08DD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3200" dirty="0" smtClean="0"/>
            <a:t>Other local wireless technologies</a:t>
          </a:r>
          <a:endParaRPr lang="en-US" sz="3200" dirty="0"/>
        </a:p>
      </dgm:t>
    </dgm:pt>
    <dgm:pt modelId="{D310A776-4D2A-42B4-B139-B41BBB80519D}" type="parTrans" cxnId="{3B5687C3-3D69-41C2-A590-0E67F68AB5CE}">
      <dgm:prSet/>
      <dgm:spPr/>
      <dgm:t>
        <a:bodyPr/>
        <a:lstStyle/>
        <a:p>
          <a:endParaRPr lang="en-US"/>
        </a:p>
      </dgm:t>
    </dgm:pt>
    <dgm:pt modelId="{3A311387-83C2-4EB7-A790-500EF6C0AA4A}" type="sibTrans" cxnId="{3B5687C3-3D69-41C2-A590-0E67F68AB5CE}">
      <dgm:prSet/>
      <dgm:spPr/>
      <dgm:t>
        <a:bodyPr/>
        <a:lstStyle/>
        <a:p>
          <a:endParaRPr lang="en-US"/>
        </a:p>
      </dgm:t>
    </dgm:pt>
    <dgm:pt modelId="{F254E25D-E5AF-47B7-99F5-6242B04B1CE1}" type="pres">
      <dgm:prSet presAssocID="{4858EAE4-7F90-4119-90A4-37CDEB96DB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936028-9D07-42E0-BCCF-E610A7CA77D3}" type="pres">
      <dgm:prSet presAssocID="{C3D04E8C-6C09-4293-A475-AA24127D2674}" presName="parentLin" presStyleCnt="0"/>
      <dgm:spPr/>
    </dgm:pt>
    <dgm:pt modelId="{57BE83CE-7F17-4A50-A6CB-C48307D26976}" type="pres">
      <dgm:prSet presAssocID="{C3D04E8C-6C09-4293-A475-AA24127D267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02C9AD7-4019-44B5-9071-FD417B970B59}" type="pres">
      <dgm:prSet presAssocID="{C3D04E8C-6C09-4293-A475-AA24127D2674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4330C3-0705-4BEB-9BB4-9398945AC606}" type="pres">
      <dgm:prSet presAssocID="{C3D04E8C-6C09-4293-A475-AA24127D2674}" presName="negativeSpace" presStyleCnt="0"/>
      <dgm:spPr/>
    </dgm:pt>
    <dgm:pt modelId="{A324D582-AA32-41BF-8D87-1F68702D1893}" type="pres">
      <dgm:prSet presAssocID="{C3D04E8C-6C09-4293-A475-AA24127D2674}" presName="childText" presStyleLbl="conFgAcc1" presStyleIdx="0" presStyleCnt="3">
        <dgm:presLayoutVars>
          <dgm:bulletEnabled val="1"/>
        </dgm:presLayoutVars>
      </dgm:prSet>
      <dgm:spPr/>
    </dgm:pt>
    <dgm:pt modelId="{C597B2FC-C966-4482-B10E-7E6AE31A7EAC}" type="pres">
      <dgm:prSet presAssocID="{6FFA5B50-AEA0-4841-929E-20B105244F49}" presName="spaceBetweenRectangles" presStyleCnt="0"/>
      <dgm:spPr/>
    </dgm:pt>
    <dgm:pt modelId="{A0FCF71E-7FC2-405F-9B1A-8F267D90E808}" type="pres">
      <dgm:prSet presAssocID="{5D60CA0D-A0F6-416C-B5BD-BCE4FFC8F43E}" presName="parentLin" presStyleCnt="0"/>
      <dgm:spPr/>
    </dgm:pt>
    <dgm:pt modelId="{7FF30168-E035-48F9-8C98-499400B3FF24}" type="pres">
      <dgm:prSet presAssocID="{5D60CA0D-A0F6-416C-B5BD-BCE4FFC8F43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760B6A1-9F88-4EA5-91EC-4DB6A9E0EA76}" type="pres">
      <dgm:prSet presAssocID="{5D60CA0D-A0F6-416C-B5BD-BCE4FFC8F43E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4F6EA-10BC-400E-B747-8D46BBA28D78}" type="pres">
      <dgm:prSet presAssocID="{5D60CA0D-A0F6-416C-B5BD-BCE4FFC8F43E}" presName="negativeSpace" presStyleCnt="0"/>
      <dgm:spPr/>
    </dgm:pt>
    <dgm:pt modelId="{32F8CAF5-C8C0-4DB7-9BD0-CCFDC381005E}" type="pres">
      <dgm:prSet presAssocID="{5D60CA0D-A0F6-416C-B5BD-BCE4FFC8F43E}" presName="childText" presStyleLbl="conFgAcc1" presStyleIdx="1" presStyleCnt="3">
        <dgm:presLayoutVars>
          <dgm:bulletEnabled val="1"/>
        </dgm:presLayoutVars>
      </dgm:prSet>
      <dgm:spPr/>
    </dgm:pt>
    <dgm:pt modelId="{D38195E2-C5E7-4C95-9800-00AD193E7303}" type="pres">
      <dgm:prSet presAssocID="{0694C5C6-B921-4D80-B11E-B568344CF0A4}" presName="spaceBetweenRectangles" presStyleCnt="0"/>
      <dgm:spPr/>
    </dgm:pt>
    <dgm:pt modelId="{869F8547-7A5D-42C3-A529-75FBD997D995}" type="pres">
      <dgm:prSet presAssocID="{D93092B6-0729-4E3A-A6BB-731F2F7D08DD}" presName="parentLin" presStyleCnt="0"/>
      <dgm:spPr/>
    </dgm:pt>
    <dgm:pt modelId="{4A8909BD-4D43-4B6B-95C6-4957C257B5D9}" type="pres">
      <dgm:prSet presAssocID="{D93092B6-0729-4E3A-A6BB-731F2F7D08D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B815260-7C83-4131-9625-171D97F6DC4D}" type="pres">
      <dgm:prSet presAssocID="{D93092B6-0729-4E3A-A6BB-731F2F7D08DD}" presName="parentText" presStyleLbl="node1" presStyleIdx="2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AC648-3CC1-43C9-8804-0CCCC086085D}" type="pres">
      <dgm:prSet presAssocID="{D93092B6-0729-4E3A-A6BB-731F2F7D08DD}" presName="negativeSpace" presStyleCnt="0"/>
      <dgm:spPr/>
    </dgm:pt>
    <dgm:pt modelId="{DBBA63FE-6FED-41B0-AB39-31F57E28356B}" type="pres">
      <dgm:prSet presAssocID="{D93092B6-0729-4E3A-A6BB-731F2F7D08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A3FF769-E9E2-4123-B607-52FF9CE513E3}" type="presOf" srcId="{D93092B6-0729-4E3A-A6BB-731F2F7D08DD}" destId="{4A8909BD-4D43-4B6B-95C6-4957C257B5D9}" srcOrd="0" destOrd="0" presId="urn:microsoft.com/office/officeart/2005/8/layout/list1"/>
    <dgm:cxn modelId="{419D3DEE-2986-4FE2-8DFB-222DFF53E3FD}" type="presOf" srcId="{5D60CA0D-A0F6-416C-B5BD-BCE4FFC8F43E}" destId="{7760B6A1-9F88-4EA5-91EC-4DB6A9E0EA76}" srcOrd="1" destOrd="0" presId="urn:microsoft.com/office/officeart/2005/8/layout/list1"/>
    <dgm:cxn modelId="{7935FF75-31E1-4487-807D-01B3A913C2EC}" type="presOf" srcId="{C3D04E8C-6C09-4293-A475-AA24127D2674}" destId="{A02C9AD7-4019-44B5-9071-FD417B970B59}" srcOrd="1" destOrd="0" presId="urn:microsoft.com/office/officeart/2005/8/layout/list1"/>
    <dgm:cxn modelId="{3B5687C3-3D69-41C2-A590-0E67F68AB5CE}" srcId="{4858EAE4-7F90-4119-90A4-37CDEB96DB0E}" destId="{D93092B6-0729-4E3A-A6BB-731F2F7D08DD}" srcOrd="2" destOrd="0" parTransId="{D310A776-4D2A-42B4-B139-B41BBB80519D}" sibTransId="{3A311387-83C2-4EB7-A790-500EF6C0AA4A}"/>
    <dgm:cxn modelId="{7CDA201D-3F2F-4024-8595-47548579744C}" type="presOf" srcId="{4858EAE4-7F90-4119-90A4-37CDEB96DB0E}" destId="{F254E25D-E5AF-47B7-99F5-6242B04B1CE1}" srcOrd="0" destOrd="0" presId="urn:microsoft.com/office/officeart/2005/8/layout/list1"/>
    <dgm:cxn modelId="{7ABEC6CA-B350-4CB4-A7A0-B1421805D638}" srcId="{4858EAE4-7F90-4119-90A4-37CDEB96DB0E}" destId="{C3D04E8C-6C09-4293-A475-AA24127D2674}" srcOrd="0" destOrd="0" parTransId="{FC96ED0A-4D7C-4F69-8137-560CAE493BCA}" sibTransId="{6FFA5B50-AEA0-4841-929E-20B105244F49}"/>
    <dgm:cxn modelId="{37C8E44E-8615-4B61-976D-3A7619BB47E9}" type="presOf" srcId="{C3D04E8C-6C09-4293-A475-AA24127D2674}" destId="{57BE83CE-7F17-4A50-A6CB-C48307D26976}" srcOrd="0" destOrd="0" presId="urn:microsoft.com/office/officeart/2005/8/layout/list1"/>
    <dgm:cxn modelId="{C0550013-41CE-4620-A8EC-6BC0AACFCBC9}" srcId="{4858EAE4-7F90-4119-90A4-37CDEB96DB0E}" destId="{5D60CA0D-A0F6-416C-B5BD-BCE4FFC8F43E}" srcOrd="1" destOrd="0" parTransId="{A1B1E767-C77E-4768-AFCE-C8A6DBF96B9C}" sibTransId="{0694C5C6-B921-4D80-B11E-B568344CF0A4}"/>
    <dgm:cxn modelId="{D3960D45-1B64-499B-8F5F-887FBAAEA9E9}" type="presOf" srcId="{5D60CA0D-A0F6-416C-B5BD-BCE4FFC8F43E}" destId="{7FF30168-E035-48F9-8C98-499400B3FF24}" srcOrd="0" destOrd="0" presId="urn:microsoft.com/office/officeart/2005/8/layout/list1"/>
    <dgm:cxn modelId="{230027DA-6E61-4751-9888-D489C91919C2}" type="presOf" srcId="{D93092B6-0729-4E3A-A6BB-731F2F7D08DD}" destId="{2B815260-7C83-4131-9625-171D97F6DC4D}" srcOrd="1" destOrd="0" presId="urn:microsoft.com/office/officeart/2005/8/layout/list1"/>
    <dgm:cxn modelId="{646CDC4F-51AB-4E08-9C6A-82A0E6AA03CA}" type="presParOf" srcId="{F254E25D-E5AF-47B7-99F5-6242B04B1CE1}" destId="{B9936028-9D07-42E0-BCCF-E610A7CA77D3}" srcOrd="0" destOrd="0" presId="urn:microsoft.com/office/officeart/2005/8/layout/list1"/>
    <dgm:cxn modelId="{15F4DF67-6044-4D98-B626-BBDF968461C4}" type="presParOf" srcId="{B9936028-9D07-42E0-BCCF-E610A7CA77D3}" destId="{57BE83CE-7F17-4A50-A6CB-C48307D26976}" srcOrd="0" destOrd="0" presId="urn:microsoft.com/office/officeart/2005/8/layout/list1"/>
    <dgm:cxn modelId="{70DD6E82-4D8C-401C-93B3-1EC3E8ECDADD}" type="presParOf" srcId="{B9936028-9D07-42E0-BCCF-E610A7CA77D3}" destId="{A02C9AD7-4019-44B5-9071-FD417B970B59}" srcOrd="1" destOrd="0" presId="urn:microsoft.com/office/officeart/2005/8/layout/list1"/>
    <dgm:cxn modelId="{1C22596D-533E-4960-B74F-AE331621F096}" type="presParOf" srcId="{F254E25D-E5AF-47B7-99F5-6242B04B1CE1}" destId="{EA4330C3-0705-4BEB-9BB4-9398945AC606}" srcOrd="1" destOrd="0" presId="urn:microsoft.com/office/officeart/2005/8/layout/list1"/>
    <dgm:cxn modelId="{C7C9D117-00DC-4B97-B141-57C8AB239834}" type="presParOf" srcId="{F254E25D-E5AF-47B7-99F5-6242B04B1CE1}" destId="{A324D582-AA32-41BF-8D87-1F68702D1893}" srcOrd="2" destOrd="0" presId="urn:microsoft.com/office/officeart/2005/8/layout/list1"/>
    <dgm:cxn modelId="{7FE19DBA-7BC4-4C85-95FE-D6755B620964}" type="presParOf" srcId="{F254E25D-E5AF-47B7-99F5-6242B04B1CE1}" destId="{C597B2FC-C966-4482-B10E-7E6AE31A7EAC}" srcOrd="3" destOrd="0" presId="urn:microsoft.com/office/officeart/2005/8/layout/list1"/>
    <dgm:cxn modelId="{8B3B6B83-ACB1-499E-8821-FDDB11CC0D18}" type="presParOf" srcId="{F254E25D-E5AF-47B7-99F5-6242B04B1CE1}" destId="{A0FCF71E-7FC2-405F-9B1A-8F267D90E808}" srcOrd="4" destOrd="0" presId="urn:microsoft.com/office/officeart/2005/8/layout/list1"/>
    <dgm:cxn modelId="{A30CA75A-0087-465E-8413-DF5B339D5FFC}" type="presParOf" srcId="{A0FCF71E-7FC2-405F-9B1A-8F267D90E808}" destId="{7FF30168-E035-48F9-8C98-499400B3FF24}" srcOrd="0" destOrd="0" presId="urn:microsoft.com/office/officeart/2005/8/layout/list1"/>
    <dgm:cxn modelId="{21A30FB6-F797-4801-B15B-E58DE1B16E5E}" type="presParOf" srcId="{A0FCF71E-7FC2-405F-9B1A-8F267D90E808}" destId="{7760B6A1-9F88-4EA5-91EC-4DB6A9E0EA76}" srcOrd="1" destOrd="0" presId="urn:microsoft.com/office/officeart/2005/8/layout/list1"/>
    <dgm:cxn modelId="{92CF0D14-82FF-4D81-823D-D2E231D8FBF9}" type="presParOf" srcId="{F254E25D-E5AF-47B7-99F5-6242B04B1CE1}" destId="{DBB4F6EA-10BC-400E-B747-8D46BBA28D78}" srcOrd="5" destOrd="0" presId="urn:microsoft.com/office/officeart/2005/8/layout/list1"/>
    <dgm:cxn modelId="{38379169-EBBD-43FA-BA30-E1F00699C8E1}" type="presParOf" srcId="{F254E25D-E5AF-47B7-99F5-6242B04B1CE1}" destId="{32F8CAF5-C8C0-4DB7-9BD0-CCFDC381005E}" srcOrd="6" destOrd="0" presId="urn:microsoft.com/office/officeart/2005/8/layout/list1"/>
    <dgm:cxn modelId="{C50F75B8-0F6C-485B-986D-09ED0F36E36B}" type="presParOf" srcId="{F254E25D-E5AF-47B7-99F5-6242B04B1CE1}" destId="{D38195E2-C5E7-4C95-9800-00AD193E7303}" srcOrd="7" destOrd="0" presId="urn:microsoft.com/office/officeart/2005/8/layout/list1"/>
    <dgm:cxn modelId="{13090BC2-807B-4C64-A7D8-D2945307F877}" type="presParOf" srcId="{F254E25D-E5AF-47B7-99F5-6242B04B1CE1}" destId="{869F8547-7A5D-42C3-A529-75FBD997D995}" srcOrd="8" destOrd="0" presId="urn:microsoft.com/office/officeart/2005/8/layout/list1"/>
    <dgm:cxn modelId="{DFBB42FD-9E7A-4424-89C2-7FE618FD3E69}" type="presParOf" srcId="{869F8547-7A5D-42C3-A529-75FBD997D995}" destId="{4A8909BD-4D43-4B6B-95C6-4957C257B5D9}" srcOrd="0" destOrd="0" presId="urn:microsoft.com/office/officeart/2005/8/layout/list1"/>
    <dgm:cxn modelId="{A913C45F-8BD1-42D7-A766-615546C72A87}" type="presParOf" srcId="{869F8547-7A5D-42C3-A529-75FBD997D995}" destId="{2B815260-7C83-4131-9625-171D97F6DC4D}" srcOrd="1" destOrd="0" presId="urn:microsoft.com/office/officeart/2005/8/layout/list1"/>
    <dgm:cxn modelId="{BA03C7D1-1C11-42F3-98B6-35C10A0C6E79}" type="presParOf" srcId="{F254E25D-E5AF-47B7-99F5-6242B04B1CE1}" destId="{9F0AC648-3CC1-43C9-8804-0CCCC086085D}" srcOrd="9" destOrd="0" presId="urn:microsoft.com/office/officeart/2005/8/layout/list1"/>
    <dgm:cxn modelId="{A6116795-B553-4027-9A68-C552010902E8}" type="presParOf" srcId="{F254E25D-E5AF-47B7-99F5-6242B04B1CE1}" destId="{DBBA63FE-6FED-41B0-AB39-31F57E28356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55575"/>
            <a:ext cx="5919788" cy="5413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Panko and Panko</a:t>
            </a:r>
            <a:br>
              <a:rPr lang="en-US"/>
            </a:br>
            <a:r>
              <a:rPr lang="en-US" i="1"/>
              <a:t>Business Data Networks and Security, 9</a:t>
            </a:r>
            <a:r>
              <a:rPr lang="en-US" i="1" baseline="30000"/>
              <a:t>th</a:t>
            </a:r>
            <a:r>
              <a:rPr lang="en-US" i="1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44513" y="8521700"/>
            <a:ext cx="5999162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30938" y="155575"/>
            <a:ext cx="546100" cy="46355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2F3DFE7-C52D-4BBF-AA5E-F7CBAAF77A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36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925" y="0"/>
            <a:ext cx="3036888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EF68091-9F60-453F-9EFF-E2E4FAECDDDF}" type="datetimeFigureOut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925" y="8829675"/>
            <a:ext cx="3036888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5128D0-31DD-4888-824A-AB3B15761C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5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B3C542-4607-47D2-B29F-F7D25E7CFB6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A8BD19-570E-4F4A-9804-D14D376E076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4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8A001A-CC7A-492C-BC92-17C9BBC508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03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C23410-4D07-49C8-A42B-7627ADEC4E4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0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AC40BF-C97E-4C44-83E3-4069C8D7DF4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2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85DA25-FB68-465F-825F-EC67745F4BA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8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98E485-6054-4EA5-AFF2-416F2A855FC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6E6C05-9E5E-4BA8-AA2D-5684AC3FD99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22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BEAC32-5DDB-42C3-8149-4BB22976197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24449-7813-4BFD-90DD-D2E3F8B675F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7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CC76A0-2067-448B-8A63-E3C9140A64E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5E77BF-71FE-454C-A05E-0904F83FBD0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45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0EE176-B509-4F9C-AD7E-01F73A21AF6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3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3D023B-9503-49B8-960C-64EF2267E4A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94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707B76-CF8E-4D6E-A0B6-EA915FAC1D7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2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2D6B55-CF07-4F19-8A0A-5BDF57F003A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5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86A025-D17E-4BE9-95D7-BFD16DB1EA3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54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5DA228-9F72-4D40-A1B4-0BD314081EF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28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2F4E57-A0B3-475B-919B-48C730E87F8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8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801BD3-BB53-483D-A226-D0DDA1BCD0D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41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BFD17-B10D-4F37-BF2B-37423EA4E5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24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A7F3B-EDE1-426F-A6C4-B7A1D8D57B0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5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59EFA3-7AA5-4DE7-BC51-D63112EACB2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99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3C8C43-0EB3-4F63-ADC5-4F6CF45A419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29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F27B-0F0F-4DBD-A89E-F5639CB244C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3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3B585-E978-42C9-A49A-98A5A4FDF39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69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3345F2-B214-4C44-AA0D-CA79B7CF25C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45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BAEC9F-EF5E-4BE9-B7A6-E09CFDD86F0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18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17323-9B75-4EC7-BE3B-E9AD7B48CA7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26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6018C4-CC16-4A8F-9BB0-6B9A6217559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46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FB9743-71C5-4FB7-B62E-11249237704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0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39AA7-617A-47AB-ABE5-D9EFA513E91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56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52DD96-DE5B-4A33-99F5-6C452059CE8D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00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1EE0DA-4825-44A3-93D1-89BAE3D85A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71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8A2466-7AB0-49FC-BAE3-74B5A87B7C9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77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FC76D8-B440-4580-855D-148E5639982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03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13196D-6D7F-4921-8E49-261F1B8460D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556C3-0724-428A-8A8C-6E052046018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69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E149E-1DBA-4571-8BFE-C4EF9058A43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839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4651C-4BC4-4F19-98A0-940A01A9987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30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2178A8-E3A5-4EAF-9D01-C53DECC7D63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797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D40E01-2B0E-416D-B121-E1382DC711E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57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59042-CB92-4532-BC16-B4761823FE4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62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84A486-FD3C-414D-A3F7-D5BBFE663C7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7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28B6B-739B-48B0-98F8-E43286397F4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01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2757B8-C3F3-450E-AFC7-988A77606D9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3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780C2D-26D5-43DC-A466-A56518DEF82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98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AC41CB-87DA-4AA6-9D11-C039ACE0824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365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6D5981-2B63-4B72-8C0C-64A6C8391308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711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33F2C-2CFB-4099-8FE4-38151E732C9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864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10FEB-BAD9-4F83-A0C1-51377B7EA38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648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3B5D5E-5292-4447-9D19-3237459CC54D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560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DC6BC4-A508-4CDF-8515-B34FC14B62A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17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6AB218-5A28-40BA-B10D-66AEB0670148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981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4AE1D4-C7C4-4D23-8D81-F64EFD3191DA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8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453E4B-D8EC-402E-B0C0-F9056822E6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950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BA5DAF-BBF8-44A6-81D7-48D039DEE9A5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58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4650B-154E-4CD3-A87D-5BFE494D0AFC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414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EBAA60-DB46-4BBC-8B0D-A90DABE1ACF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08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2E4065-17FF-4C58-AC50-27D688DA5084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342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2C83A0-2919-4B22-8E67-CC56718989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503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B2AB2-03B6-41E0-A076-F022812502A3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00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FEEB50-CB15-4AC8-AB63-CAFEBFDEAE8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848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BD2F3F-3D22-4A9C-A232-48325924CE35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95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FB7F3B-D05C-427A-BC9D-A90E188AEF5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892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B2D7C0-FD59-4E96-B6E5-9C5A256E7354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61758-9736-4EF6-86C8-13BC60AE454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7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C6CAD3-4E11-42DC-B275-5B31E000891F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352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32CD97-C2D4-4C6F-A9D5-FE42C1EE955D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4123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E5D21F-8178-408E-B836-9D2E96F8083C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74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E6807-7012-4510-99BF-63FD9480EB26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402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9F0B4F-5D4F-4DA1-8FF5-DC91B862C748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109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26084D-1E6E-4CAE-930E-9168A71EEA8B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104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64C868-BFB1-49D1-A21C-277A178D120C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618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529F25-45BF-4281-80FA-14C89A89846C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674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05678-280A-468C-BFE0-9DD45B42847F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257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34F13-993F-435D-9503-1BAC730B160D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2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0A6392-8521-46FF-86E1-5C6766FE289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918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846903-AD7C-450F-8DB8-C243155E2AAF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446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702759-74CC-4600-A5B7-0D0F72C2CE95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979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49B90-CEB7-4BDF-94D2-411A653E59D1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930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9D3BDF-65B2-48FD-919E-B81CE6DFF77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917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88B4E5-CEC2-48C8-9D2C-37C3B6558865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095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A4722A-DA34-4511-96A9-C99F146A5AE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145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C90600-FC71-4EC0-AE1A-A643B7082E2C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288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EE014F-7D6A-4AF0-86DE-AA8BC89FA455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538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C9148C-0D1C-4777-8635-79CBDC1314B3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33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FE7BCC-0382-494E-AD87-E15C5FE1F2B5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7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1B7FDE-4AB7-4664-A829-65E078674DC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52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2D50D0-DA12-447C-812B-E5FECE208516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210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5CDC1D-9464-4EB0-A01E-D6AA60C108A1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413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9C5592-58AA-4C7D-BD93-D6F10E7E2841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997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85C67E-B08D-4F96-92AD-393912499B09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7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5943600" y="5486400"/>
            <a:ext cx="1920875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E5CC13C5-2B9A-4E06-A4BE-04DF91D9C556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04800" y="5486400"/>
            <a:ext cx="5638800" cy="1203325"/>
          </a:xfrm>
        </p:spPr>
        <p:txBody>
          <a:bodyPr/>
          <a:lstStyle>
            <a:lvl1pPr algn="l">
              <a:defRPr sz="2400" dirty="0"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Panko and Panko</a:t>
            </a:r>
          </a:p>
          <a:p>
            <a:pPr>
              <a:defRPr/>
            </a:pPr>
            <a:r>
              <a:rPr lang="en-US"/>
              <a:t>Networks and Security, 9</a:t>
            </a:r>
            <a:r>
              <a:rPr lang="en-US" baseline="30000"/>
              <a:t>th</a:t>
            </a:r>
            <a:r>
              <a:rPr lang="en-US"/>
              <a:t> Edition</a:t>
            </a:r>
          </a:p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248400"/>
            <a:ext cx="7461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70B6B984-E4CA-40BF-BAD5-85591A436D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97E9B48-90B7-4C30-93A2-DF866DB574B2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25E0895-B56F-482F-B839-1C2CC6D0FD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937E9AD-7FDC-4E42-9328-397C9AA4D937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071A3C2-1022-46EB-90DF-A1783888B8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 sz="2800"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408738"/>
            <a:ext cx="1920875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5FD045F-4337-4820-AE77-6CDC94F64C2A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00800"/>
            <a:ext cx="1295400" cy="288925"/>
          </a:xfrm>
        </p:spPr>
        <p:txBody>
          <a:bodyPr/>
          <a:lstStyle>
            <a:lvl1pPr algn="l">
              <a:defRPr sz="1100"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324600"/>
            <a:ext cx="822325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19719587-FE88-4FDB-A69C-09972A071F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927A080-95E0-4216-85B3-A20D3DDDBE62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916FEF5-1D5A-4C6C-8410-2A212D0A73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49A8EDF-ABBA-450A-9E2B-3F51307F6146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F90C918-266A-4083-9641-0930F7CA2E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1751566-E6A0-452F-A993-043C60C5EFEF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493F21-35C3-40A7-96DA-E749060FDA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4B2F9A-DC00-42A9-8FB9-B0CB9EDEAA0E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86A1FFF-E764-4708-A4F8-22A7BF0513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7B2C94A-1E59-4086-9EDC-21BE692EE290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4CD574-5351-4861-AED0-0E9C924639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19E531-AC3D-40EC-B73F-E5E93AD80B1C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</a:t>
            </a:r>
            <a:r>
              <a:rPr lang="en-US" smtClean="0"/>
              <a:t>© 2013 Pearson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79249DB-8323-40C0-83D3-8AD9A9E818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B33A880-A3D0-4C05-9183-A395EEE1A5B9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Panko and Panko Business Data Networks and Telecommunications, 8th Edition © 2013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762412C-F713-499D-9E21-1DB0F8FECD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419600" y="6324600"/>
            <a:ext cx="1920875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868C4309-4939-49F6-94EC-B84518F79804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57200" y="6324600"/>
            <a:ext cx="3683000" cy="3651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7461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2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28D771A-A86A-46DB-A89B-6301FC93AC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r>
              <a:rPr lang="en-US" dirty="0" smtClean="0"/>
              <a:t>Q&amp;A – Assignments 3 and 4</a:t>
            </a:r>
          </a:p>
          <a:p>
            <a:r>
              <a:rPr lang="en-US" dirty="0" smtClean="0"/>
              <a:t>Lecture – Wireless LANs (Chapters 6 &amp; 7)</a:t>
            </a:r>
          </a:p>
          <a:p>
            <a:r>
              <a:rPr lang="en-US" dirty="0" smtClean="0"/>
              <a:t>Quiz # 3 (Chapters 4 and 5)</a:t>
            </a:r>
          </a:p>
          <a:p>
            <a:r>
              <a:rPr lang="en-US" dirty="0" smtClean="0"/>
              <a:t>Lecture – Wireless LANs Cont’d</a:t>
            </a:r>
          </a:p>
          <a:p>
            <a:r>
              <a:rPr lang="en-US" dirty="0" smtClean="0"/>
              <a:t>Next Week – Assignment 5 due, Quiz 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r>
              <a:rPr lang="en-US" smtClean="0"/>
              <a:t>– </a:t>
            </a:r>
            <a:r>
              <a:rPr lang="en-US" smtClean="0"/>
              <a:t>9/30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19587-FE88-4FDB-A69C-09972A071F8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6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5" descr="Figure 7-4a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9225" y="1600200"/>
            <a:ext cx="8696325" cy="3429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8C0214-3897-4D41-944D-F876FC8A3DD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38800" y="1295400"/>
            <a:ext cx="3124200" cy="3276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2.</a:t>
            </a:r>
          </a:p>
          <a:p>
            <a:pPr algn="ctr">
              <a:defRPr/>
            </a:pPr>
            <a:r>
              <a:rPr lang="en-US" sz="2400" dirty="0"/>
              <a:t>Electromagnetic</a:t>
            </a:r>
          </a:p>
          <a:p>
            <a:pPr algn="ctr">
              <a:defRPr/>
            </a:pPr>
            <a:r>
              <a:rPr lang="en-US" sz="2400" dirty="0"/>
              <a:t>Interference (EMI) is unwanted power at the same frequency from other devices.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200400"/>
            <a:ext cx="2819400" cy="2514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1.</a:t>
            </a:r>
          </a:p>
          <a:p>
            <a:pPr algn="ctr">
              <a:defRPr/>
            </a:pPr>
            <a:r>
              <a:rPr lang="en-US" sz="2400" dirty="0"/>
              <a:t>Wireless transmission has many propagation problems.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584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4C158-BBB9-4223-B813-1A4EF326831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7.6: 802.11i and WPA in Pre-Shared Key Mode</a:t>
            </a:r>
            <a:endParaRPr lang="en-US" sz="2800" dirty="0"/>
          </a:p>
        </p:txBody>
      </p:sp>
      <p:pic>
        <p:nvPicPr>
          <p:cNvPr id="61444" name="Content Placeholder 7" descr="Figure 8-6b PSK Mod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1371600"/>
            <a:ext cx="7832725" cy="4267200"/>
          </a:xfrm>
        </p:spPr>
      </p:pic>
    </p:spTree>
    <p:extLst>
      <p:ext uri="{BB962C8B-B14F-4D97-AF65-F5344CB8AC3E}">
        <p14:creationId xmlns:p14="http://schemas.microsoft.com/office/powerpoint/2010/main" val="35768482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91062"/>
          </a:xfrm>
        </p:spPr>
        <p:txBody>
          <a:bodyPr>
            <a:normAutofit fontScale="92500"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WEP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Used the same shared key for everyone.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It was used for a great deal of traffic.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This made the key easy to break.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PSK Mode in 802.11i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Only uses the shared </a:t>
            </a:r>
            <a:r>
              <a:rPr lang="en-US" i="1" dirty="0" smtClean="0"/>
              <a:t>initial</a:t>
            </a:r>
            <a:r>
              <a:rPr lang="en-US" dirty="0" smtClean="0"/>
              <a:t> key for initial communication, so can’t be cracked.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Only a few people share this key so won’t give it out.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Each host then gets a different shared session key.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Too little traffic is sent with this key to be cracked.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912101-565B-41AF-96FF-51001FBFEDD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7.6: Shared Keys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886200"/>
            <a:ext cx="7848600" cy="1295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818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Sits outside the premises or in a wireless hot spot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A PC with software to emulate an access point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Entices the wireless client to associate with 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6C6EE6-0203-40F2-BF3F-310093B96DA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7.7: Evil Twin Access Point</a:t>
            </a:r>
            <a:endParaRPr lang="en-US" dirty="0"/>
          </a:p>
        </p:txBody>
      </p:sp>
      <p:pic>
        <p:nvPicPr>
          <p:cNvPr id="65541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828925"/>
            <a:ext cx="84582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42432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Establishes a second connection with a legitimate access point</a:t>
            </a:r>
          </a:p>
          <a:p>
            <a:pPr lvl="1" eaLnBrk="1" hangingPunct="1"/>
            <a:r>
              <a:rPr lang="en-US" smtClean="0"/>
              <a:t>All traffic between the wireless client and network servers passes through the evil twin.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570993-0356-4F65-ACA0-9E08B5CB060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7</a:t>
            </a:r>
            <a:r>
              <a:rPr lang="en-US" dirty="0" smtClean="0"/>
              <a:t>.7: Evil Twin Access Point</a:t>
            </a:r>
            <a:endParaRPr lang="en-US" dirty="0"/>
          </a:p>
        </p:txBody>
      </p:sp>
      <p:pic>
        <p:nvPicPr>
          <p:cNvPr id="67589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130550"/>
            <a:ext cx="8467725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45014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This is a classic man-in-the-middle attack.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Attacks on confidentiality because evil twin reads all traffic.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Client encrypts traffic.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Evil twin decrypts it and reads it.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Evil twin reencrypts it and sends it on.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Evil twin can also send attack packets, which do not pass through the border firewall.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249720-68F9-421A-B0AF-FD5595F580E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7.7: Evil Twin Access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563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Virtual Private Networks (VPNs)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End-to-end encryption with a pre-shared client-server secret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The secret is never transmitted so cannot be intercepted.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0F4F0C-98F3-41E8-9D86-196DA08546B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7.8: Using a VPN to Counter Evil Twins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2209800"/>
            <a:ext cx="7543800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1686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743200"/>
            <a:ext cx="7086600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9136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Usually just called WPS</a:t>
            </a:r>
          </a:p>
          <a:p>
            <a:r>
              <a:rPr lang="en-US" smtClean="0"/>
              <a:t>Protocol to make it easier to connect clients to access points</a:t>
            </a:r>
          </a:p>
          <a:p>
            <a:r>
              <a:rPr lang="en-US" smtClean="0"/>
              <a:t>Very popular</a:t>
            </a:r>
          </a:p>
          <a:p>
            <a:r>
              <a:rPr lang="en-US" smtClean="0"/>
              <a:t>Created by the Wi-Fi Alliance, not the 802 Committee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Wi-Fi Protected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FA3019-29F6-4A92-B67A-5B41F2AB0F12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320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Designed poorly</a:t>
            </a:r>
          </a:p>
          <a:p>
            <a:r>
              <a:rPr lang="en-US" smtClean="0"/>
              <a:t>Pre-shared keys can be cracked in about 5,500 attempts</a:t>
            </a:r>
          </a:p>
          <a:p>
            <a:pPr lvl="1"/>
            <a:r>
              <a:rPr lang="en-US" smtClean="0"/>
              <a:t>Easy to do with automated attacks</a:t>
            </a:r>
          </a:p>
          <a:p>
            <a:r>
              <a:rPr lang="en-US" smtClean="0"/>
              <a:t>Only solution is to turn off WPS at the router</a:t>
            </a:r>
          </a:p>
          <a:p>
            <a:pPr lvl="1"/>
            <a:r>
              <a:rPr lang="en-US" smtClean="0"/>
              <a:t>Many routers cannot even turn it off</a:t>
            </a:r>
          </a:p>
          <a:p>
            <a:r>
              <a:rPr lang="en-US" smtClean="0"/>
              <a:t>A problem for PSK but not 802.1X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Wi-Fi Protected Setup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AA1C29-AAE8-424B-B982-B4AF9E0261CB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810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Either overloads the access point with traffic</a:t>
            </a:r>
          </a:p>
          <a:p>
            <a:r>
              <a:rPr lang="en-US" smtClean="0"/>
              <a:t>Or sends a command to get a client to disassociate from an access point</a:t>
            </a:r>
          </a:p>
          <a:p>
            <a:r>
              <a:rPr lang="en-US" smtClean="0"/>
              <a:t>Uncommon but dangerous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9F912-6927-430E-8815-7E0FD9E3AB6D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51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381000"/>
          <a:ext cx="8229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4B4209-29FE-4D49-962E-10CF92E2CBB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20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Content Placeholder 5" descr="Figure 7-4e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11150" y="1371600"/>
            <a:ext cx="8289925" cy="2895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C90988-9132-4E8B-A8A3-E4B168FECE9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4495800"/>
            <a:ext cx="8305800" cy="1828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Shadow zones are places the signal cannot penetrate because of obstacles in its path.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/>
              <a:t>Shadow zones, also called dead spots, </a:t>
            </a:r>
            <a:br>
              <a:rPr lang="en-US" sz="2400" dirty="0"/>
            </a:br>
            <a:r>
              <a:rPr lang="en-US" sz="2400" dirty="0"/>
              <a:t>grow worse as frequency increases.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43463"/>
          </a:xfrm>
        </p:spPr>
        <p:txBody>
          <a:bodyPr/>
          <a:lstStyle/>
          <a:p>
            <a:pPr eaLnBrk="1"/>
            <a:r>
              <a:rPr lang="en-US" smtClean="0"/>
              <a:t>Access Points Placement in a Building</a:t>
            </a:r>
          </a:p>
          <a:p>
            <a:pPr lvl="1" eaLnBrk="1" hangingPunct="1"/>
            <a:r>
              <a:rPr lang="en-US" smtClean="0"/>
              <a:t>Must be done carefully for good coverage and to minimize interference between access points.</a:t>
            </a:r>
          </a:p>
          <a:p>
            <a:pPr lvl="1" eaLnBrk="1" hangingPunct="1"/>
            <a:r>
              <a:rPr lang="en-US" smtClean="0"/>
              <a:t>Lay out 30-meter to 50-meter radius circles on blueprints.</a:t>
            </a:r>
          </a:p>
          <a:p>
            <a:pPr lvl="1" eaLnBrk="1" hangingPunct="1"/>
            <a:r>
              <a:rPr lang="en-US" smtClean="0"/>
              <a:t>Adjust for obvious potential problems such as brick walls.</a:t>
            </a:r>
          </a:p>
          <a:p>
            <a:pPr lvl="1" eaLnBrk="1" hangingPunct="1"/>
            <a:r>
              <a:rPr lang="en-US" smtClean="0"/>
              <a:t>In multistory buildings, must consider interference in three dimensions.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41569F-B6B6-49FB-9FA4-039FE73F017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7.9: WLAN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619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43463"/>
          </a:xfrm>
        </p:spPr>
        <p:txBody>
          <a:bodyPr/>
          <a:lstStyle/>
          <a:p>
            <a:pPr eaLnBrk="1"/>
            <a:r>
              <a:rPr lang="en-US" smtClean="0"/>
              <a:t>Access Points Placement in a Building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Install access points and do site surveys to determine signal quality.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Adjust placement and signal strength as needed.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In commercial access points, signal strength and other configuration information can be actively controlled.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1E593E-61D7-42D1-9E25-F2A7BE631A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7.9: WLAN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1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Remote Access Point Management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The manual labor to manage many access points can be very high.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They must be managed efficiently through automation.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F8FB74-D300-46F8-A4D0-FE41F630D71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7.9: WLAN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140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608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25B7DE-7D20-4AFA-835B-46A306D813F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7.10: Wireless Access Point Management Alternatives</a:t>
            </a:r>
            <a:endParaRPr lang="en-US" dirty="0"/>
          </a:p>
        </p:txBody>
      </p:sp>
      <p:pic>
        <p:nvPicPr>
          <p:cNvPr id="84996" name="Content Placeholder 7" descr="Figure 8-10 WAP Management Alternative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76400"/>
            <a:ext cx="8202613" cy="3921125"/>
          </a:xfrm>
        </p:spPr>
      </p:pic>
      <p:sp>
        <p:nvSpPr>
          <p:cNvPr id="9" name="Rounded Rectangle 8"/>
          <p:cNvSpPr/>
          <p:nvPr/>
        </p:nvSpPr>
        <p:spPr>
          <a:xfrm>
            <a:off x="5943600" y="1447800"/>
            <a:ext cx="28194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29000" y="2819400"/>
            <a:ext cx="2819400" cy="2057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068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67263"/>
          </a:xfrm>
        </p:spPr>
        <p:txBody>
          <a:bodyPr/>
          <a:lstStyle/>
          <a:p>
            <a:pPr eaLnBrk="1"/>
            <a:r>
              <a:rPr lang="en-US" smtClean="0"/>
              <a:t>Remote Access Point Management</a:t>
            </a:r>
          </a:p>
          <a:p>
            <a:pPr lvl="1" eaLnBrk="1" hangingPunct="1"/>
            <a:r>
              <a:rPr lang="en-US" smtClean="0"/>
              <a:t>Desired networking functionality:</a:t>
            </a:r>
          </a:p>
          <a:p>
            <a:pPr lvl="2" eaLnBrk="1" hangingPunct="1"/>
            <a:r>
              <a:rPr lang="en-US" smtClean="0"/>
              <a:t>Notify the WLAN administrators of failures immediately.</a:t>
            </a:r>
          </a:p>
          <a:p>
            <a:pPr lvl="2" eaLnBrk="1" hangingPunct="1"/>
            <a:r>
              <a:rPr lang="en-US" smtClean="0"/>
              <a:t>Support remote access point adjustment.</a:t>
            </a:r>
          </a:p>
          <a:p>
            <a:pPr lvl="2" eaLnBrk="1" hangingPunct="1"/>
            <a:r>
              <a:rPr lang="en-US" smtClean="0"/>
              <a:t>Should provide continuous transmission quality monitoring.</a:t>
            </a:r>
          </a:p>
          <a:p>
            <a:pPr lvl="2" eaLnBrk="1" hangingPunct="1"/>
            <a:r>
              <a:rPr lang="en-US" smtClean="0"/>
              <a:t>Allow software updates to be pushed out to all access points or WLAN switches.</a:t>
            </a:r>
          </a:p>
          <a:p>
            <a:pPr lvl="2" eaLnBrk="1" hangingPunct="1"/>
            <a:r>
              <a:rPr lang="en-US" smtClean="0"/>
              <a:t>Work automatically whenever possible.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7DE609-9819-4578-8D2A-BB07F46E82B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7.9: WLAN Management</a:t>
            </a:r>
            <a:endParaRPr lang="en-US" dirty="0"/>
          </a:p>
        </p:txBody>
      </p:sp>
      <p:pic>
        <p:nvPicPr>
          <p:cNvPr id="87045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5174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67263"/>
          </a:xfrm>
        </p:spPr>
        <p:txBody>
          <a:bodyPr/>
          <a:lstStyle/>
          <a:p>
            <a:pPr eaLnBrk="1"/>
            <a:r>
              <a:rPr lang="en-US" smtClean="0"/>
              <a:t>Remote Access Point Management</a:t>
            </a:r>
          </a:p>
          <a:p>
            <a:pPr lvl="1" eaLnBrk="1" hangingPunct="1"/>
            <a:r>
              <a:rPr lang="en-US" smtClean="0"/>
              <a:t>Desired security functionality:</a:t>
            </a:r>
          </a:p>
          <a:p>
            <a:pPr lvl="2" eaLnBrk="1" hangingPunct="1">
              <a:spcBef>
                <a:spcPts val="1000"/>
              </a:spcBef>
            </a:pPr>
            <a:r>
              <a:rPr lang="en-US" smtClean="0"/>
              <a:t>Notify administrator of rogue access points.</a:t>
            </a:r>
          </a:p>
          <a:p>
            <a:pPr lvl="2" eaLnBrk="1" hangingPunct="1">
              <a:spcBef>
                <a:spcPts val="1000"/>
              </a:spcBef>
            </a:pPr>
            <a:r>
              <a:rPr lang="en-US" smtClean="0"/>
              <a:t>Notify administrator of evil twin access points.</a:t>
            </a:r>
          </a:p>
          <a:p>
            <a:pPr lvl="2" eaLnBrk="1" hangingPunct="1">
              <a:spcBef>
                <a:spcPts val="1000"/>
              </a:spcBef>
            </a:pPr>
            <a:r>
              <a:rPr lang="en-US" smtClean="0"/>
              <a:t>Notify the administrator of flooding denial-of-service attacks.</a:t>
            </a:r>
          </a:p>
          <a:p>
            <a:pPr lvl="2" eaLnBrk="1" hangingPunct="1">
              <a:spcBef>
                <a:spcPts val="1000"/>
              </a:spcBef>
            </a:pPr>
            <a:r>
              <a:rPr lang="en-US" smtClean="0"/>
              <a:t>Notify the administrator of disassociate message denial-of-service attacks.</a:t>
            </a:r>
          </a:p>
          <a:p>
            <a:pPr lvl="2" eaLnBrk="1" hangingPunct="1">
              <a:spcBef>
                <a:spcPts val="1000"/>
              </a:spcBef>
            </a:pPr>
            <a:r>
              <a:rPr lang="en-US" smtClean="0"/>
              <a:t>Instantly deny access to selected stations under selected conditions.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4E627-E881-42A6-A398-245906C7F82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7.9: WLAN Management</a:t>
            </a:r>
            <a:endParaRPr lang="en-US" dirty="0"/>
          </a:p>
        </p:txBody>
      </p:sp>
      <p:pic>
        <p:nvPicPr>
          <p:cNvPr id="89093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62838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381000"/>
          <a:ext cx="8229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3CE7D8-E938-46C0-8C98-7992B197F03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114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smtClean="0"/>
              <a:t>Threats</a:t>
            </a:r>
          </a:p>
          <a:p>
            <a:pPr lvl="1"/>
            <a:r>
              <a:rPr lang="en-US" smtClean="0"/>
              <a:t>Eavesdropping</a:t>
            </a:r>
          </a:p>
          <a:p>
            <a:pPr lvl="1"/>
            <a:r>
              <a:rPr lang="en-US" smtClean="0"/>
              <a:t>Data modification</a:t>
            </a:r>
          </a:p>
          <a:p>
            <a:pPr lvl="1"/>
            <a:r>
              <a:rPr lang="en-US" smtClean="0"/>
              <a:t>Impersonation</a:t>
            </a:r>
          </a:p>
          <a:p>
            <a:pPr lvl="1"/>
            <a:r>
              <a:rPr lang="en-US" smtClean="0"/>
              <a:t>Denial-of-service attacks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7.21 Security in Emerging Wireless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9A9FB5-A05E-47D2-ADE3-7521A2DB58A8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104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4500"/>
          </a:xfrm>
        </p:spPr>
        <p:txBody>
          <a:bodyPr/>
          <a:lstStyle/>
          <a:p>
            <a:r>
              <a:rPr lang="en-US" smtClean="0"/>
              <a:t>Cryptological Security</a:t>
            </a:r>
          </a:p>
          <a:p>
            <a:pPr lvl="1"/>
            <a:r>
              <a:rPr lang="en-US" sz="2800" smtClean="0"/>
              <a:t>Some local wireless technologies have no cryptological security.</a:t>
            </a:r>
          </a:p>
          <a:p>
            <a:pPr lvl="1"/>
            <a:r>
              <a:rPr lang="en-US" sz="2800" smtClean="0"/>
              <a:t>Example: Near field communication for reading passive ID tags.</a:t>
            </a:r>
          </a:p>
          <a:p>
            <a:pPr lvl="1"/>
            <a:r>
              <a:rPr lang="en-US" sz="2800" smtClean="0"/>
              <a:t>They rely on short transmission distances to foil eavesdroppers.</a:t>
            </a:r>
          </a:p>
          <a:p>
            <a:pPr lvl="1"/>
            <a:r>
              <a:rPr lang="en-US" sz="2800" smtClean="0"/>
              <a:t>Directional antennas and amplifiers can defeat this.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7.21 Security in Emerging Wireless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10AA2B-BA6F-4F22-852D-793F1810F07F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645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smtClean="0"/>
              <a:t>Strength of Security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Some have reasonably good security.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Example: Bluetooth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However, still not as strong as 802.11i and WPA security.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96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7.21 Security in Emerging Wireless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EC900-56BF-413D-ACBA-4317308794DB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5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Content Placeholder 5" descr="Figure 7-4b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 l="26843" r="10283"/>
          <a:stretch>
            <a:fillRect/>
          </a:stretch>
        </p:blipFill>
        <p:spPr>
          <a:xfrm>
            <a:off x="4038600" y="2209800"/>
            <a:ext cx="5105400" cy="3276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914D83-E9D0-4C2B-BBA3-F1DEB30984A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pic>
        <p:nvPicPr>
          <p:cNvPr id="38917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066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04800" y="1371600"/>
            <a:ext cx="4038600" cy="4648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The signal strength spreads out as the surface of a sphere.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r>
              <a:rPr lang="en-US" sz="2400" dirty="0"/>
              <a:t>This means that its strength  falls as (1/r</a:t>
            </a:r>
            <a:r>
              <a:rPr lang="en-US" sz="2400" baseline="30000" dirty="0"/>
              <a:t>2</a:t>
            </a:r>
            <a:r>
              <a:rPr lang="en-US" sz="2400" dirty="0"/>
              <a:t>), where r is the radius.</a:t>
            </a:r>
          </a:p>
          <a:p>
            <a:pPr algn="ctr">
              <a:defRPr/>
            </a:pPr>
            <a:endParaRPr lang="en-US" sz="2400" dirty="0"/>
          </a:p>
          <a:p>
            <a:pPr algn="ctr">
              <a:defRPr/>
            </a:pPr>
            <a:r>
              <a:rPr lang="en-US" sz="2400" dirty="0"/>
              <a:t>If you double the distance, you only get ¼ the signal strength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smtClean="0"/>
              <a:t>Device Loss or Theft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In this age of bring your own device (BYOD) to work, this is a serious problem.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Most devices are protected only by short PINs.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73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7.21 Security in Emerging Wireless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1F398-EE16-4F42-B6EC-8706455C5A25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762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r>
              <a:rPr lang="en-US" smtClean="0"/>
              <a:t>Maturity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In general, new security technologies take some time to mature.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During this period, they often have vulnerabilities that must be fixed quickly.</a:t>
            </a:r>
          </a:p>
          <a:p>
            <a:pPr lvl="1">
              <a:spcBef>
                <a:spcPts val="1800"/>
              </a:spcBef>
            </a:pPr>
            <a:r>
              <a:rPr lang="en-US" sz="2800" smtClean="0"/>
              <a:t>User companies must master security for each new technology.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96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7.21 Security in Emerging Wireless Technologies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CD6C-BB22-499D-A9CA-AA55B9A48C32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6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BACE15-EEA2-4737-909A-A5923701BF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We’ve Been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457200" y="12954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4317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91063"/>
          </a:xfrm>
        </p:spPr>
        <p:txBody>
          <a:bodyPr/>
          <a:lstStyle/>
          <a:p>
            <a:pPr eaLnBrk="1" hangingPunct="1"/>
            <a:r>
              <a:rPr lang="en-US" smtClean="0"/>
              <a:t>Chapter 5 dealt with single wired switched networks.</a:t>
            </a:r>
          </a:p>
          <a:p>
            <a:pPr eaLnBrk="1" hangingPunct="1"/>
            <a:r>
              <a:rPr lang="en-US" smtClean="0"/>
              <a:t>Chapters 6 and 7 dealt with single wireless networks.</a:t>
            </a:r>
          </a:p>
          <a:p>
            <a:pPr eaLnBrk="1" hangingPunct="1"/>
            <a:r>
              <a:rPr lang="en-US" smtClean="0"/>
              <a:t>Single networks operate at Layers 1 and 2 and so use OSI standards</a:t>
            </a:r>
          </a:p>
          <a:p>
            <a:pPr eaLnBrk="1" hangingPunct="1"/>
            <a:r>
              <a:rPr lang="en-US" smtClean="0"/>
              <a:t>Chapters 8 and 9 deal with internets at Layers 3 and 4, where the IETF’s TCP/IP standards dominate.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19C564-5EEC-4199-B939-6E30C4E52C9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We’re Going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4572000"/>
            <a:ext cx="76962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Content Placeholder 5" descr="Figure 7-4c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96863" y="1676400"/>
            <a:ext cx="8562975" cy="3733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731008-7C63-464D-B8CD-E73E9FD303A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4419600"/>
            <a:ext cx="7772400" cy="152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Signal is absorbed by the air and water.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Note that there are two types of attenuation.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Note that this is different than shadow zones.</a:t>
            </a:r>
          </a:p>
        </p:txBody>
      </p:sp>
      <p:pic>
        <p:nvPicPr>
          <p:cNvPr id="45062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4419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Content Placeholder 5" descr="Figure 7-4d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79400" y="1020763"/>
            <a:ext cx="8535988" cy="3276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416675"/>
            <a:ext cx="822325" cy="3651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963717-0D16-4F5C-BE0D-FC08A68932E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400" y="4724400"/>
            <a:ext cx="88392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Direct and reflected signals may interfere.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Most serious propagation problem at WLAN frequencies.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5334000"/>
            <a:ext cx="8534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19125" y="1600200"/>
            <a:ext cx="7991475" cy="41163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6.6: Multipath Interference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2011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F833A9-66A3-4240-A799-942341A6E53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2667000"/>
            <a:ext cx="3886200" cy="1676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If the two waves are out of phase, they will negate each other, giving no signal.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Content Placeholder 5" descr="Figure 7-4ff Wireless Problem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17500" y="1474788"/>
            <a:ext cx="8386763" cy="340201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ED1A1-07E4-4E3F-9191-CFFEA029AF9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6.5: Wireless Propagation Problems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00400" y="5181600"/>
            <a:ext cx="26670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Recap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34200" y="1981200"/>
            <a:ext cx="19050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010400" y="3886200"/>
            <a:ext cx="1905000" cy="1066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0184" name="Picture 10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5105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4648200" y="1600200"/>
            <a:ext cx="2133600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162800" y="1371600"/>
            <a:ext cx="1447800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Content Placeholder 5" descr="Figure 7-8a Frequency Spectrum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938338"/>
            <a:ext cx="5943600" cy="415766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D98556-A870-40BE-9CD1-F199323ED91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6.7: The Frequency Spectrum, Service Bands, and Channels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14600" y="1785938"/>
            <a:ext cx="42672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Content Placeholder 5" descr="Figure 7-8b Frequency Spectrum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600200"/>
            <a:ext cx="8659813" cy="42672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2EDCF3-5CD9-4842-8F5E-6A1D7B4CF89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6.7: The Frequency Spectrum, Service Bands, and Channels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09800" y="2438400"/>
            <a:ext cx="60198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Content Placeholder 5" descr="Figure 7-8c Frequency Spectrum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00200"/>
            <a:ext cx="8543925" cy="4114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677E90-A33B-4909-B5B4-7EED3FA9F9B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6.7: The Frequency Spectrum, Service Bands, and Channels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267200" y="3657600"/>
            <a:ext cx="4648200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6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334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8_AALBFMG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76213" y="0"/>
            <a:ext cx="9320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3581400"/>
            <a:ext cx="6019800" cy="991562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Wireless LANs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4200" y="4602163"/>
            <a:ext cx="1981200" cy="579437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R="0" eaLnBrk="1" hangingPunct="1">
              <a:defRPr/>
            </a:pPr>
            <a:r>
              <a:rPr lang="en-US" dirty="0" smtClean="0"/>
              <a:t>Chapter 6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15000"/>
            <a:ext cx="8763000" cy="10461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Panko and Panko</a:t>
            </a:r>
          </a:p>
          <a:p>
            <a:pPr>
              <a:defRPr/>
            </a:pPr>
            <a:r>
              <a:rPr lang="en-US" sz="2400" dirty="0"/>
              <a:t>Business Data Networks and Security, 9</a:t>
            </a:r>
            <a:r>
              <a:rPr lang="en-US" sz="2400" baseline="30000" dirty="0"/>
              <a:t>th</a:t>
            </a:r>
            <a:r>
              <a:rPr lang="en-US" sz="2400" dirty="0"/>
              <a:t> Edition</a:t>
            </a:r>
          </a:p>
          <a:p>
            <a:pPr>
              <a:defRPr/>
            </a:pPr>
            <a:r>
              <a:rPr lang="en-US" sz="1400" dirty="0"/>
              <a:t>© 2013 Pearson</a:t>
            </a:r>
            <a:endParaRPr lang="en-US" sz="1400" dirty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871663"/>
          </a:xfrm>
        </p:spPr>
        <p:txBody>
          <a:bodyPr/>
          <a:lstStyle/>
          <a:p>
            <a:pPr eaLnBrk="1"/>
            <a:r>
              <a:rPr lang="en-US" sz="2400" b="1" smtClean="0"/>
              <a:t>Signal Bandwidth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Figure 6-2 shows a wave operating at a single frequency.</a:t>
            </a:r>
          </a:p>
          <a:p>
            <a:pPr lvl="1" eaLnBrk="1" hangingPunct="1">
              <a:spcBef>
                <a:spcPts val="600"/>
              </a:spcBef>
            </a:pPr>
            <a:r>
              <a:rPr lang="en-US" sz="2000" smtClean="0"/>
              <a:t>However, most signals are spread over a range of frequencies (Figure 6-9).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D909FC-33CF-4387-B441-5AF12105C01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6.9: Channel Bandwidth and Transmission Speed</a:t>
            </a:r>
            <a:endParaRPr lang="en-US" dirty="0"/>
          </a:p>
        </p:txBody>
      </p:sp>
      <p:pic>
        <p:nvPicPr>
          <p:cNvPr id="58373" name="Picture 5" descr="Figure 7-10 Signal Bandwidth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86566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838200" y="3124200"/>
            <a:ext cx="6172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8375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/>
            <a:r>
              <a:rPr lang="en-US" smtClean="0"/>
              <a:t>Channel Bandwidth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Channel bandwidth is the highest frequency in a channel minus the lowest frequency.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An 88.0 MHz to 88.2 MHz channel has a bandwidth of 0.2 MHz (200 kHz).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Higher-speed signals need wider channel bandwidths.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4175D7-94AE-40F3-B0D1-5E0792DFD1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6.8: Channel Bandwidth and Transmission Speed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4114800"/>
            <a:ext cx="67056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0422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648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/>
            <a:r>
              <a:rPr lang="en-US" sz="3200" smtClean="0"/>
              <a:t>Broadband and Narrowband Channels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Broadband means wide channel bandwidth and therefore high speed.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Narrowband means narrow channel bandwidth and therefore low speed.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Traditionally, narrowband is below 200 kbps; broadband is above 200 kbps.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0529D7-68DD-45EF-9D2A-2CE4E2E3D64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6.8: Channel Bandwidth and Transmission Speed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2286000"/>
            <a:ext cx="75438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eaLnBrk="1"/>
            <a:r>
              <a:rPr lang="en-US" smtClean="0"/>
              <a:t>The Golden Zone</a:t>
            </a:r>
          </a:p>
          <a:p>
            <a:pPr lvl="1" eaLnBrk="1" hangingPunct="1"/>
            <a:r>
              <a:rPr lang="en-US" smtClean="0"/>
              <a:t>Most organizational radio technologies operate in the golden zone in the 500 MHz to 10 GHz range.</a:t>
            </a:r>
          </a:p>
          <a:p>
            <a:pPr lvl="1" eaLnBrk="1" hangingPunct="1"/>
            <a:r>
              <a:rPr lang="en-US" smtClean="0"/>
              <a:t>Golden zone frequencies are high enough for there to be large total bandwidth.</a:t>
            </a:r>
          </a:p>
          <a:p>
            <a:pPr lvl="2" eaLnBrk="1" hangingPunct="1"/>
            <a:r>
              <a:rPr lang="en-US" smtClean="0"/>
              <a:t>At higher frequencies, there is more available bandwidth.</a:t>
            </a:r>
          </a:p>
          <a:p>
            <a:pPr lvl="1" eaLnBrk="1" hangingPunct="1"/>
            <a:r>
              <a:rPr lang="en-US" smtClean="0"/>
              <a:t>Golden zone frequencies are low enough to allow fairly good propagation characteristics.</a:t>
            </a:r>
          </a:p>
          <a:p>
            <a:pPr lvl="2" eaLnBrk="1" hangingPunct="1"/>
            <a:r>
              <a:rPr lang="en-US" smtClean="0"/>
              <a:t>At lower frequencies, signals propagate better.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6BEAB3-58E1-4060-9B0C-572183BD64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6.8: Channel Bandwidth and Transmission Speed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2057400"/>
            <a:ext cx="78486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600200"/>
            <a:ext cx="7859713" cy="3124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6.10: Line-of-Sight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40D0DC-9308-480F-BE94-CD4D16970AD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43463"/>
          </a:xfrm>
        </p:spPr>
        <p:txBody>
          <a:bodyPr/>
          <a:lstStyle/>
          <a:p>
            <a:pPr eaLnBrk="1"/>
            <a:r>
              <a:rPr lang="en-US" sz="2600" smtClean="0"/>
              <a:t>Licensed Radio Bands</a:t>
            </a:r>
          </a:p>
          <a:p>
            <a:pPr lvl="1" eaLnBrk="1" hangingPunct="1"/>
            <a:r>
              <a:rPr lang="en-US" sz="2200" smtClean="0"/>
              <a:t>If two nearby radio hosts transmit in the same channel, their signals will interfere.</a:t>
            </a:r>
          </a:p>
          <a:p>
            <a:pPr lvl="1" eaLnBrk="1" hangingPunct="1"/>
            <a:r>
              <a:rPr lang="en-US" sz="2200" smtClean="0"/>
              <a:t>Most radio bands are licensed bands, in which hosts need a license to transmit.</a:t>
            </a:r>
          </a:p>
          <a:p>
            <a:pPr lvl="1" eaLnBrk="1" hangingPunct="1"/>
            <a:r>
              <a:rPr lang="en-US" sz="2200" smtClean="0"/>
              <a:t>The government limits licenses to reduce interference.</a:t>
            </a:r>
          </a:p>
          <a:p>
            <a:pPr lvl="1" eaLnBrk="1" hangingPunct="1"/>
            <a:r>
              <a:rPr lang="en-US" sz="2200" smtClean="0"/>
              <a:t>Television bands, AM radio bands, and so on are licensed.</a:t>
            </a:r>
          </a:p>
          <a:p>
            <a:pPr lvl="1" eaLnBrk="1" hangingPunct="1"/>
            <a:r>
              <a:rPr lang="en-US" sz="2200" smtClean="0"/>
              <a:t>In cellular telephone bands, which are licensed, only the central transceivers are licensed, not the mobile phones.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8E6CFB-81B9-4D7D-AE1F-0B71EC057D2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6.11: Licensed and Unlicensed Radio Bands</a:t>
            </a:r>
            <a:endParaRPr lang="en-US"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/>
            <a:r>
              <a:rPr lang="en-US" smtClean="0"/>
              <a:t>Unlicensed Radio Bands</a:t>
            </a:r>
          </a:p>
          <a:p>
            <a:pPr lvl="1" eaLnBrk="1" hangingPunct="1"/>
            <a:r>
              <a:rPr lang="en-US" smtClean="0"/>
              <a:t>Some bands are set aside as unlicensed bands.</a:t>
            </a:r>
          </a:p>
          <a:p>
            <a:pPr lvl="1" eaLnBrk="1" hangingPunct="1"/>
            <a:r>
              <a:rPr lang="en-US" smtClean="0"/>
              <a:t>Hosts do not need to be licensed to be turned on or moved.</a:t>
            </a:r>
          </a:p>
          <a:p>
            <a:pPr lvl="1" eaLnBrk="1" hangingPunct="1"/>
            <a:r>
              <a:rPr lang="en-US" smtClean="0"/>
              <a:t>802.11 operates in unlicensed radio bands.</a:t>
            </a:r>
          </a:p>
          <a:p>
            <a:pPr lvl="1" eaLnBrk="1" hangingPunct="1"/>
            <a:r>
              <a:rPr lang="en-US" smtClean="0"/>
              <a:t>This allows access points and hosts to be moved freely.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B7B358-3755-424F-8135-D21B55A163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6.11: Licensed and Unlicensed Radio Bands</a:t>
            </a:r>
            <a:endParaRPr lang="en-US" sz="2800" dirty="0"/>
          </a:p>
        </p:txBody>
      </p:sp>
      <p:pic>
        <p:nvPicPr>
          <p:cNvPr id="7578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685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685800" y="3352800"/>
            <a:ext cx="7848600" cy="1600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/>
            <a:r>
              <a:rPr lang="en-US" smtClean="0"/>
              <a:t>Unlicensed Radio Bands</a:t>
            </a:r>
          </a:p>
          <a:p>
            <a:pPr lvl="1" eaLnBrk="1" hangingPunct="1"/>
            <a:r>
              <a:rPr lang="en-US" smtClean="0"/>
              <a:t>However, there is no way to stop interference from other nearby users.</a:t>
            </a:r>
          </a:p>
          <a:p>
            <a:pPr lvl="1" eaLnBrk="1" hangingPunct="1"/>
            <a:r>
              <a:rPr lang="en-US" smtClean="0"/>
              <a:t>Your only recourse is to negotiate with others.</a:t>
            </a:r>
          </a:p>
          <a:p>
            <a:pPr lvl="1" eaLnBrk="1" hangingPunct="1"/>
            <a:r>
              <a:rPr lang="en-US" smtClean="0"/>
              <a:t>At the same time, you may not cause unreasonable interference—for instance, by transmitting at excessive power.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6440C3-01C3-4634-9A5C-3006FE1FFE8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6.11: Licensed and Unlicensed Radio Bands</a:t>
            </a:r>
            <a:endParaRPr lang="en-US" sz="2800" dirty="0"/>
          </a:p>
        </p:txBody>
      </p:sp>
      <p:pic>
        <p:nvPicPr>
          <p:cNvPr id="7782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762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62000" y="2014538"/>
            <a:ext cx="74676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025900"/>
          </a:xfrm>
        </p:spPr>
        <p:txBody>
          <a:bodyPr/>
          <a:lstStyle/>
          <a:p>
            <a:pPr eaLnBrk="1"/>
            <a:r>
              <a:rPr lang="en-US" smtClean="0"/>
              <a:t>The 2.4 GHz Unlicensed Band</a:t>
            </a:r>
          </a:p>
          <a:p>
            <a:pPr lvl="1" eaLnBrk="1" hangingPunct="1"/>
            <a:r>
              <a:rPr lang="en-US" smtClean="0"/>
              <a:t>Defined the same in almost all countries (2.400 GHz to 2.485 GHz)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Commonality reduces radio costs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Propagation characteristics are good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CFBF59-CFF4-4EAF-8711-E2FE761086C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6.12: 802.11 in the 2.4 GHz and 5 GHz Unlicensed Bands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02100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smtClean="0"/>
              <a:t>The 2.4 GHz Unlicensed Band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Potential interference from microwave ovens, cordless telephones, and so 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For 20 MHz 802.11 channels, only three nonoverlapping channels are possible</a:t>
            </a:r>
          </a:p>
          <a:p>
            <a:pPr lvl="2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Channels 1, 6, and 11</a:t>
            </a:r>
          </a:p>
          <a:p>
            <a:pPr lvl="2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This creates mutual channel interference between nearby access points transmitting in the same 20 MHz channel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D05946-2B9F-427D-9570-D5A99B3045D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6.12: 802.11 in the 2.4 GHz and 5 GHz Unlicensed Bands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600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US" smtClean="0"/>
              <a:t>802.11 is the dominant wireless LAN (WLAN) Technology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Standardized by the 802.11 Working Group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Large 802.11 WLANs use multiple access points to cover large areas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6.1: 802.11 Wireless LAN Technology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2011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2A7529-EB9A-448D-AE4E-5A1D12AC322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4648200"/>
            <a:ext cx="394811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802.11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1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800600"/>
          </a:xfrm>
        </p:spPr>
        <p:txBody>
          <a:bodyPr/>
          <a:lstStyle/>
          <a:p>
            <a:pPr eaLnBrk="1"/>
            <a:r>
              <a:rPr lang="en-US" smtClean="0"/>
              <a:t>The 5 GHz Unlicensed Band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5 GHz radios are expensive because somewhat different frequency ranges are used in different countries.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Shorter propagation distance than in the 2.4 GHz band because of higher frequencies.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Deader shadow zones than in the 2.4 GHz band because of higher frequencies.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548747-A65D-4B48-B38F-3DB49DDE5F6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6.12: 802.11 in the 2.4 GHz and 5 GHz Unlicensed Bands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800600"/>
          </a:xfrm>
        </p:spPr>
        <p:txBody>
          <a:bodyPr/>
          <a:lstStyle/>
          <a:p>
            <a:pPr eaLnBrk="1"/>
            <a:r>
              <a:rPr lang="en-US" smtClean="0"/>
              <a:t>The 5 GHz Unlicensed Band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More total bandwidth than 2.4 GHz, so between 11 and 24 non-overlapping 20 MHz channels.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Allows different access points to operate on non-overlapping channels.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Some access points can operate on two channels to provide faster service.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4EF518-9BEE-475B-BBA5-17E6BA1E607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6.12: 802.11 in the 2.4 GHz and 5 GHz Unlicensed Bands</a:t>
            </a:r>
            <a:endParaRPr lang="en-US" dirty="0"/>
          </a:p>
        </p:txBody>
      </p:sp>
      <p:pic>
        <p:nvPicPr>
          <p:cNvPr id="8602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914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>
          <a:xfrm>
            <a:off x="381000" y="1481138"/>
            <a:ext cx="8229600" cy="1414462"/>
          </a:xfrm>
        </p:spPr>
        <p:txBody>
          <a:bodyPr/>
          <a:lstStyle/>
          <a:p>
            <a:pPr eaLnBrk="1"/>
            <a:r>
              <a:rPr lang="en-US" sz="2400" smtClean="0"/>
              <a:t>The 2.4 GHz Unlicensed Band</a:t>
            </a:r>
          </a:p>
          <a:p>
            <a:pPr lvl="1" eaLnBrk="1" hangingPunct="1"/>
            <a:r>
              <a:rPr lang="en-US" sz="2000" smtClean="0"/>
              <a:t>Difficult or impossible to put nearby access points on different channels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9D2879-2A12-490D-B50F-D07F94247D7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6.13: Co-Channel Interference in 2.4 GHz</a:t>
            </a:r>
            <a:endParaRPr lang="en-US" sz="2800" dirty="0"/>
          </a:p>
        </p:txBody>
      </p:sp>
      <p:pic>
        <p:nvPicPr>
          <p:cNvPr id="88069" name="Picture 5" descr="Figure 7-13 Mutual Interferenc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743200"/>
            <a:ext cx="78628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838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What is the main advantages of 2.4 GHz operation?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What is the main advantage of 5 GHz operation?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C838CC-DE10-49F3-ABAF-2915BA528F3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6.12: 802.11 in the 2.4 GHz and 5 GHz Unlicensed Bands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Spread Spectrum Transmission</a:t>
            </a:r>
          </a:p>
          <a:p>
            <a:pPr lvl="1" eaLnBrk="1" hangingPunct="1"/>
            <a:r>
              <a:rPr lang="en-US" smtClean="0"/>
              <a:t>You are required by law to use spread spectrum transmission in unlicensed bands.</a:t>
            </a:r>
          </a:p>
          <a:p>
            <a:pPr lvl="1" eaLnBrk="1" hangingPunct="1"/>
            <a:r>
              <a:rPr lang="en-US" smtClean="0"/>
              <a:t>Spread spectrum transmission reduces propagation problems.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Especially multipath interference</a:t>
            </a:r>
          </a:p>
          <a:p>
            <a:pPr lvl="1" eaLnBrk="1" hangingPunct="1"/>
            <a:r>
              <a:rPr lang="en-US" smtClean="0"/>
              <a:t>Spread spectrum transmission is NOT used for security in WLANs.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688EEE-D897-4D43-8418-967CC72AE65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6.14: Spread Spectrum Transmission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4191000"/>
            <a:ext cx="74676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1905000"/>
            <a:ext cx="76200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2895600"/>
            <a:ext cx="7620000" cy="1295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734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5F5E13-1921-4F84-8FB0-95CBA7E085D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017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6.15: Normal </a:t>
            </a:r>
            <a:r>
              <a:rPr lang="en-US" dirty="0" err="1" smtClean="0"/>
              <a:t>vs</a:t>
            </a:r>
            <a:r>
              <a:rPr lang="en-US" dirty="0" smtClean="0"/>
              <a:t> Spread Spectrum Transmission</a:t>
            </a:r>
            <a:endParaRPr lang="en-US" dirty="0"/>
          </a:p>
        </p:txBody>
      </p:sp>
      <p:pic>
        <p:nvPicPr>
          <p:cNvPr id="94212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3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71463" y="1828800"/>
            <a:ext cx="8567737" cy="32766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734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DA465-0AFB-4710-A49E-AA27121E5E7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017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6.15: Normal </a:t>
            </a:r>
            <a:r>
              <a:rPr lang="en-US" dirty="0" err="1" smtClean="0"/>
              <a:t>vs</a:t>
            </a:r>
            <a:r>
              <a:rPr lang="en-US" dirty="0" smtClean="0"/>
              <a:t> Spread Spectrum Transmission</a:t>
            </a:r>
            <a:endParaRPr lang="en-US" dirty="0"/>
          </a:p>
        </p:txBody>
      </p:sp>
      <p:pic>
        <p:nvPicPr>
          <p:cNvPr id="96260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1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07963" y="1828800"/>
            <a:ext cx="8707437" cy="35052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837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4C5E23-8918-4F3A-8FA2-15B8F2ECDB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09934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6.16: Orthogonal Frequency Division Multiplexing (OFDM)</a:t>
            </a:r>
            <a:endParaRPr lang="en-US" dirty="0"/>
          </a:p>
        </p:txBody>
      </p:sp>
      <p:pic>
        <p:nvPicPr>
          <p:cNvPr id="98308" name="Content Placeholder 9" descr="Figure 7-16 revised OFDM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752600"/>
            <a:ext cx="8464550" cy="4065588"/>
          </a:xfrm>
        </p:spPr>
      </p:pic>
      <p:pic>
        <p:nvPicPr>
          <p:cNvPr id="98309" name="Picture 5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838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Content Placeholder 5" descr="Figure 7-17a WLAN frames and packe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76400"/>
            <a:ext cx="8153400" cy="3260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DD3107-2056-4CD2-A6E9-C9508F8174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6.17: WLAN Frames and Packets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19200" y="4267200"/>
            <a:ext cx="73914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Sender puts a packet for the destination </a:t>
            </a:r>
            <a:br>
              <a:rPr lang="en-US" sz="2400">
                <a:solidFill>
                  <a:srgbClr val="000000"/>
                </a:solidFill>
                <a:cs typeface="Arial" charset="0"/>
              </a:rPr>
            </a:br>
            <a:r>
              <a:rPr lang="en-US" sz="2400">
                <a:solidFill>
                  <a:srgbClr val="000000"/>
                </a:solidFill>
                <a:cs typeface="Arial" charset="0"/>
              </a:rPr>
              <a:t>host into an 802.11 frame, then sends the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frame wirelessly to the access point.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Content Placeholder 5" descr="Figure 7-17b WLAN frames and packe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447800"/>
            <a:ext cx="8382000" cy="34131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425550-3E38-4312-9B8E-37F96C7F38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6.17: WLAN Frames and Packets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2400" y="3733800"/>
            <a:ext cx="8763000" cy="2514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802.11 frame has the wrong frame format to travel over an 802.3 Ethernet network. The switches and destination host would not know what to do with it.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The access point removes the packet from the 802.11 frame and discards the frame.</a:t>
            </a:r>
          </a:p>
        </p:txBody>
      </p:sp>
      <p:pic>
        <p:nvPicPr>
          <p:cNvPr id="102406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2895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Content Placeholder 5" descr="Figure 7-6a WLAN Operation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61950" y="1676400"/>
            <a:ext cx="8380413" cy="32004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56F5B5-6B6B-4244-BFF8-F31EFAAA48A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6.2: 802.11 Wireless LAN (WLAN) Operation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609600" y="4114800"/>
            <a:ext cx="76962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The wireless access point connects the</a:t>
            </a:r>
            <a:br>
              <a:rPr lang="en-US" sz="2800" dirty="0"/>
            </a:br>
            <a:r>
              <a:rPr lang="en-US" sz="2800" dirty="0"/>
              <a:t>wireless client to the wired Ethernet LAN.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Content Placeholder 5" descr="Figure 7-17d WLAN frames and packe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752600"/>
            <a:ext cx="8123238" cy="295751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521985-3AB5-4FC4-AE8F-B7A7FD1291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6.17: WLAN Frames and Packets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4572000"/>
            <a:ext cx="76200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access point encapsulates the packet in an 802.3 frame and sends this frame on to the destination host via Ethernet switches.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349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7AAD83-C078-49BC-97D5-99B909C4739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6.17: WLAN Frames and Packets</a:t>
            </a:r>
            <a:endParaRPr lang="en-US" dirty="0"/>
          </a:p>
        </p:txBody>
      </p:sp>
      <p:pic>
        <p:nvPicPr>
          <p:cNvPr id="106500" name="Content Placeholder 9" descr="Figure 7-17e WLAN frames and packe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5413" y="1371600"/>
            <a:ext cx="8555037" cy="3657600"/>
          </a:xfrm>
        </p:spPr>
      </p:pic>
      <p:sp>
        <p:nvSpPr>
          <p:cNvPr id="6" name="Rounded Rectangle 5"/>
          <p:cNvSpPr/>
          <p:nvPr/>
        </p:nvSpPr>
        <p:spPr>
          <a:xfrm>
            <a:off x="228600" y="4876800"/>
            <a:ext cx="8763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server removes the packet from the 802.3 frame.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200400" y="3657600"/>
            <a:ext cx="533400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The Wired Ethernet Network is called the Distribution System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635500"/>
          </a:xfrm>
        </p:spPr>
        <p:txBody>
          <a:bodyPr/>
          <a:lstStyle/>
          <a:p>
            <a:pPr eaLnBrk="1" hangingPunct="1"/>
            <a:r>
              <a:rPr lang="en-US" sz="2400" smtClean="0"/>
              <a:t>An access point and its wireless hosts</a:t>
            </a:r>
          </a:p>
          <a:p>
            <a:pPr eaLnBrk="1" hangingPunct="1"/>
            <a:r>
              <a:rPr lang="en-US" sz="2400" smtClean="0"/>
              <a:t>Basic Service Set ID (BSSID) is the name of the access point/network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6-18: Basic Service Set (BSS)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84F2EE-5FB2-4F4B-9992-4E3B3D1762E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110597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0475" y="2971800"/>
            <a:ext cx="5519738" cy="31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Collection of access points that all have the same SSID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6-18: Extended Service Set (ESS)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2393-0C86-43D3-BE36-5732EE33837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111621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725" y="2590800"/>
            <a:ext cx="86233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447800"/>
            <a:ext cx="7527925" cy="44005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6-18: Roaming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C38D4B-1478-4846-BD19-6D1A4FB74A4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76800" y="381000"/>
            <a:ext cx="3733800" cy="1219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All access points must have the same SSID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Content Placeholder 5" descr="Figure 7-18 Transmitting in a single channe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143000" y="1295400"/>
            <a:ext cx="7375525" cy="4495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61A8AF-B54A-416D-A2C9-2794C613697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6.19: Transmitting in a Single Channel</a:t>
            </a:r>
            <a:endParaRPr lang="en-US" dirty="0"/>
          </a:p>
        </p:txBody>
      </p:sp>
      <p:pic>
        <p:nvPicPr>
          <p:cNvPr id="113669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5334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pPr eaLnBrk="1"/>
            <a:r>
              <a:rPr lang="en-US" smtClean="0"/>
              <a:t>CSMA/CA (Carrier Sense Multiple Access with Collision Avoidance)</a:t>
            </a:r>
          </a:p>
          <a:p>
            <a:pPr lvl="1" eaLnBrk="1" hangingPunct="1"/>
            <a:r>
              <a:rPr lang="en-US" smtClean="0"/>
              <a:t>Sender listens for traffic</a:t>
            </a:r>
          </a:p>
          <a:p>
            <a:pPr lvl="1" eaLnBrk="1" hangingPunct="1"/>
            <a:r>
              <a:rPr lang="en-US" smtClean="0"/>
              <a:t>1. If there is traffic, waits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387F47-0D96-4D69-98C9-7B8B9E08ECB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6.20: CSMA/CA+ACK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/>
            <a:r>
              <a:rPr lang="en-US" smtClean="0"/>
              <a:t>CSMA/CA (Carrier Sense Multiple Access with Collision Avoidance)</a:t>
            </a:r>
          </a:p>
          <a:p>
            <a:pPr lvl="1" eaLnBrk="1" hangingPunct="1"/>
            <a:r>
              <a:rPr lang="en-US" smtClean="0"/>
              <a:t>2. If there is no traffic:</a:t>
            </a:r>
          </a:p>
          <a:p>
            <a:pPr lvl="2" eaLnBrk="1" hangingPunct="1"/>
            <a:r>
              <a:rPr lang="en-US" smtClean="0"/>
              <a:t>2a. If there has been no traffic for less than the critical time value, waits a random amount of time, then returns to Step 1.</a:t>
            </a:r>
          </a:p>
          <a:p>
            <a:pPr lvl="2" eaLnBrk="1" hangingPunct="1"/>
            <a:r>
              <a:rPr lang="en-US" smtClean="0"/>
              <a:t>2b. If there has been no traffic for more than the critical value for time, sends without waiting.</a:t>
            </a:r>
          </a:p>
          <a:p>
            <a:pPr lvl="2" eaLnBrk="1" hangingPunct="1"/>
            <a:r>
              <a:rPr lang="en-US" smtClean="0"/>
              <a:t>This avoids collision that would result if hosts could transmit as soon as one host finishes transmitting.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B4BC11-0659-4180-AD93-23A4873A603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4025" y="228599"/>
            <a:ext cx="8229600" cy="76200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6.20: CSMA/CA+ACK</a:t>
            </a:r>
            <a:endParaRPr lang="en-US" dirty="0"/>
          </a:p>
        </p:txBody>
      </p:sp>
      <p:pic>
        <p:nvPicPr>
          <p:cNvPr id="117765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eaLnBrk="1"/>
            <a:r>
              <a:rPr lang="en-US" smtClean="0"/>
              <a:t>ACK (Acknowledgement)</a:t>
            </a:r>
          </a:p>
          <a:p>
            <a:pPr lvl="1" eaLnBrk="1" hangingPunct="1"/>
            <a:r>
              <a:rPr lang="en-US" smtClean="0"/>
              <a:t>Receiver immediately sends back an acknowledgement.</a:t>
            </a:r>
          </a:p>
          <a:p>
            <a:pPr lvl="2" eaLnBrk="1" hangingPunct="1"/>
            <a:r>
              <a:rPr lang="en-US" smtClean="0"/>
              <a:t>If original sender does not receive the acknowledgement, retransmits using CSMA.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CSMA/CA plus ACK is a reliable protocol.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4E673B-C410-4809-9074-BA4112AFB83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6.20: CSMA/CA+ACK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733800"/>
            <a:ext cx="67056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4495800"/>
            <a:ext cx="8686800" cy="1828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CSMA/CA+ACK is reliable because wireless transmission has high error rates.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Ethernet has lower error rates and so can be unreliable.</a:t>
            </a:r>
          </a:p>
        </p:txBody>
      </p:sp>
      <p:pic>
        <p:nvPicPr>
          <p:cNvPr id="119815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Content Placeholder 5" descr="Figure 7-20a RTS-CT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447800"/>
            <a:ext cx="7970838" cy="41910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4B8780-F7E0-4EFA-932E-10708D35CA1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6.21: RTS-CTS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29000" y="1371600"/>
            <a:ext cx="5257800" cy="1752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90600" y="4343400"/>
            <a:ext cx="48006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35D04F-EEB9-4DEC-905D-FC2E8835AB2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6.2: 802.11 Wireless LAN (WLAN) Operation</a:t>
            </a:r>
            <a:endParaRPr lang="en-US" sz="2800" dirty="0"/>
          </a:p>
        </p:txBody>
      </p:sp>
      <p:pic>
        <p:nvPicPr>
          <p:cNvPr id="24580" name="Content Placeholder 7" descr="Figure 7-6b WLAN Operation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371600"/>
            <a:ext cx="8166100" cy="4664075"/>
          </a:xfrm>
        </p:spPr>
      </p:pic>
      <p:sp>
        <p:nvSpPr>
          <p:cNvPr id="6" name="Rounded Rectangle 5"/>
          <p:cNvSpPr/>
          <p:nvPr/>
        </p:nvSpPr>
        <p:spPr>
          <a:xfrm>
            <a:off x="3733800" y="2895600"/>
            <a:ext cx="51816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LAN connection is needed to give clients access to servers and Internet access routers on the wired LAN.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3400" y="2743200"/>
            <a:ext cx="1600200" cy="2743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133600" y="3352800"/>
            <a:ext cx="1676400" cy="18288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4584" name="Picture 9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9375" y="762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168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EE7638-93B5-4D8B-BDB9-4009043A3F5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6.21: RTS-CTS</a:t>
            </a:r>
            <a:endParaRPr lang="en-US" dirty="0"/>
          </a:p>
        </p:txBody>
      </p:sp>
      <p:pic>
        <p:nvPicPr>
          <p:cNvPr id="123908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9225" y="1676400"/>
            <a:ext cx="8842375" cy="3962400"/>
          </a:xfrm>
        </p:spPr>
      </p:pic>
      <p:sp>
        <p:nvSpPr>
          <p:cNvPr id="6" name="Rounded Rectangle 5"/>
          <p:cNvSpPr/>
          <p:nvPr/>
        </p:nvSpPr>
        <p:spPr>
          <a:xfrm>
            <a:off x="3429000" y="1524000"/>
            <a:ext cx="4495800" cy="121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95600" y="4689475"/>
            <a:ext cx="4648200" cy="1066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CSMA/CA is Mandatory</a:t>
            </a:r>
          </a:p>
          <a:p>
            <a:pPr lvl="1" eaLnBrk="1" hangingPunct="1"/>
            <a:r>
              <a:rPr lang="en-US" smtClean="0"/>
              <a:t>It is the default MAC method.</a:t>
            </a:r>
          </a:p>
          <a:p>
            <a:pPr lvl="1" eaLnBrk="1" hangingPunct="1"/>
            <a:r>
              <a:rPr lang="en-US" smtClean="0"/>
              <a:t>It is more efficient than RTS/CTS.</a:t>
            </a:r>
          </a:p>
          <a:p>
            <a:pPr eaLnBrk="1" hangingPunct="1"/>
            <a:r>
              <a:rPr lang="en-US" smtClean="0"/>
              <a:t>RTS/CTS</a:t>
            </a:r>
          </a:p>
          <a:p>
            <a:pPr lvl="1" eaLnBrk="1" hangingPunct="1"/>
            <a:r>
              <a:rPr lang="en-US" smtClean="0"/>
              <a:t>Is usually optional.</a:t>
            </a:r>
          </a:p>
          <a:p>
            <a:pPr lvl="1" eaLnBrk="1" hangingPunct="1"/>
            <a:r>
              <a:rPr lang="en-US" smtClean="0"/>
              <a:t>Is good if two or more client stations cannot hear each other.</a:t>
            </a:r>
          </a:p>
          <a:p>
            <a:pPr lvl="1" eaLnBrk="1" hangingPunct="1"/>
            <a:r>
              <a:rPr lang="en-US" smtClean="0"/>
              <a:t>It will prevent them from transmitting at the same time.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52700E-D087-47E1-A76D-E2D3A4660D5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12595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8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609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802.11 Working Group has produced several transmission standards.</a:t>
            </a:r>
          </a:p>
          <a:p>
            <a:pPr eaLnBrk="1" hangingPunct="1"/>
            <a:r>
              <a:rPr lang="en-US" smtClean="0"/>
              <a:t>Existing Standards</a:t>
            </a:r>
          </a:p>
          <a:p>
            <a:pPr lvl="1" eaLnBrk="1" hangingPunct="1"/>
            <a:r>
              <a:rPr lang="en-US" smtClean="0"/>
              <a:t>802.11g</a:t>
            </a:r>
          </a:p>
          <a:p>
            <a:pPr lvl="1" eaLnBrk="1" hangingPunct="1"/>
            <a:r>
              <a:rPr lang="en-US" smtClean="0"/>
              <a:t>802.11n</a:t>
            </a:r>
          </a:p>
          <a:p>
            <a:pPr eaLnBrk="1" hangingPunct="1"/>
            <a:r>
              <a:rPr lang="en-US" smtClean="0"/>
              <a:t>In Development</a:t>
            </a:r>
          </a:p>
          <a:p>
            <a:pPr lvl="1" eaLnBrk="1" hangingPunct="1"/>
            <a:r>
              <a:rPr lang="en-US" smtClean="0"/>
              <a:t>802.11ac</a:t>
            </a:r>
          </a:p>
          <a:p>
            <a:pPr lvl="1" eaLnBrk="1" hangingPunct="1"/>
            <a:r>
              <a:rPr lang="en-US" smtClean="0"/>
              <a:t>802.11ad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8DCA7-B020-4CA3-8A72-3FC6971AB0E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6-22: 802.11 Standards</a:t>
            </a:r>
            <a:endParaRPr lang="en-US" dirty="0"/>
          </a:p>
        </p:txBody>
      </p:sp>
      <p:pic>
        <p:nvPicPr>
          <p:cNvPr id="128005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91" name="Group 19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3792220"/>
        </p:xfrm>
        <a:graphic>
          <a:graphicData uri="http://schemas.openxmlformats.org/drawingml/2006/table">
            <a:tbl>
              <a:tblPr/>
              <a:tblGrid>
                <a:gridCol w="2362200"/>
                <a:gridCol w="3048000"/>
                <a:gridCol w="2819400"/>
              </a:tblGrid>
              <a:tr h="622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Characteristic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802.11g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802.11n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88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Remarks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Today’s dominant 802.11 standard in terms of installed base.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Today’s fastest-growing 802.11 standard.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However, not all 802.11n equipment operates in both bands.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988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0B32EE-2CB5-4F81-945F-BDC3E55F763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  <p:pic>
        <p:nvPicPr>
          <p:cNvPr id="130066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457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876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46413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Characteristic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</a:tr>
              <a:tr h="103526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Spread spectrum 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OFDM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OFDM</a:t>
                      </a:r>
                      <a:endParaRPr lang="en-US" sz="2400" dirty="0"/>
                    </a:p>
                  </a:txBody>
                  <a:tcPr/>
                </a:tc>
              </a:tr>
              <a:tr h="142800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Unlicensed band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2.4 GHz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2.4 GHz. </a:t>
                      </a:r>
                      <a:r>
                        <a:rPr lang="en-US" sz="2400" i="1" dirty="0" smtClean="0"/>
                        <a:t>And</a:t>
                      </a:r>
                      <a:r>
                        <a:rPr lang="en-US" sz="2400" dirty="0" smtClean="0"/>
                        <a:t> 5 GHz if dual-band</a:t>
                      </a:r>
                      <a:endParaRPr lang="en-US" sz="2400" dirty="0"/>
                    </a:p>
                  </a:txBody>
                  <a:tcPr/>
                </a:tc>
              </a:tr>
              <a:tr h="194938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Channel Bandwidth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40 MHz but may drop back if there is interference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580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A0160F-E344-4FAF-80DC-C5640B63F45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35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2820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Characteristic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</a:tr>
              <a:tr h="221845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 of overlapping channels (varies by country)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 @ 20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 the U.S.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2.4 GHz:</a:t>
                      </a:r>
                    </a:p>
                    <a:p>
                      <a:r>
                        <a:rPr lang="en-US" sz="2400" dirty="0" smtClean="0"/>
                        <a:t>3 @ 20 MHz</a:t>
                      </a:r>
                    </a:p>
                    <a:p>
                      <a:r>
                        <a:rPr lang="en-US" sz="2400" dirty="0" smtClean="0"/>
                        <a:t>1 @ 40 MHz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5 GHz:</a:t>
                      </a:r>
                    </a:p>
                    <a:p>
                      <a:r>
                        <a:rPr lang="en-US" sz="2400" dirty="0" smtClean="0"/>
                        <a:t>12 @ 40 MHz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580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578D60-36D1-4BE5-8510-49C5450521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447800"/>
          <a:ext cx="8229600" cy="4456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1828800"/>
                <a:gridCol w="2438400"/>
              </a:tblGrid>
              <a:tr h="51364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Characteristic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</a:tr>
              <a:tr h="123895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Rated Speed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54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 Mbps to 600 Mbps</a:t>
                      </a:r>
                      <a:endParaRPr lang="en-US" sz="2400" dirty="0"/>
                    </a:p>
                  </a:txBody>
                  <a:tcPr/>
                </a:tc>
              </a:tr>
              <a:tr h="120449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Actual throughput,</a:t>
                      </a:r>
                      <a:r>
                        <a:rPr lang="en-US" sz="2400" baseline="0" dirty="0" smtClean="0"/>
                        <a:t> 3 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Closer to the rated speed</a:t>
                      </a:r>
                      <a:endParaRPr lang="en-US" sz="2400" dirty="0"/>
                    </a:p>
                  </a:txBody>
                  <a:tcPr/>
                </a:tc>
              </a:tr>
              <a:tr h="149913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Actual throughput, 30 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20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Closer to the rated speed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784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4C9816-CC8F-411F-BB95-F0E97A21578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377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40519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Characteristic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</a:tr>
              <a:tr h="175259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Rated</a:t>
                      </a:r>
                      <a:r>
                        <a:rPr lang="en-US" sz="2400" baseline="0" dirty="0" smtClean="0"/>
                        <a:t> Speed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54 Mbps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 to 600 Mbps</a:t>
                      </a:r>
                    </a:p>
                    <a:p>
                      <a:endParaRPr lang="en-US" sz="2400" dirty="0" smtClean="0"/>
                    </a:p>
                    <a:p>
                      <a:r>
                        <a:rPr lang="en-US" sz="2400" dirty="0" smtClean="0"/>
                        <a:t>300 Mbps for most equipment</a:t>
                      </a:r>
                      <a:endParaRPr lang="en-US" sz="2400" dirty="0"/>
                    </a:p>
                  </a:txBody>
                  <a:tcPr/>
                </a:tc>
              </a:tr>
              <a:tr h="156993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Typical Maximum Distance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30 m (100 ft)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70 m (230 ft)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580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DBF40D-616A-4ABE-A50C-1ACA0EF8ACC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30363"/>
          <a:ext cx="8229600" cy="1113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4102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Characteristic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</a:tr>
              <a:tr h="6564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MIMO?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682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6D28C4-FE0E-42D4-B42C-49DEB98DEF3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6.22: 802.11g and 802.11n</a:t>
            </a:r>
            <a:endParaRPr lang="en-US" dirty="0"/>
          </a:p>
        </p:txBody>
      </p:sp>
      <p:sp>
        <p:nvSpPr>
          <p:cNvPr id="140306" name="TextBox 1"/>
          <p:cNvSpPr txBox="1">
            <a:spLocks noChangeArrowheads="1"/>
          </p:cNvSpPr>
          <p:nvPr/>
        </p:nvSpPr>
        <p:spPr bwMode="auto">
          <a:xfrm>
            <a:off x="533400" y="3048000"/>
            <a:ext cx="81534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/>
              <a:t>MIMO is multiple input/multiple output</a:t>
            </a:r>
          </a:p>
          <a:p>
            <a:pPr>
              <a:spcBef>
                <a:spcPts val="1800"/>
              </a:spcBef>
            </a:pPr>
            <a:r>
              <a:rPr lang="en-US" sz="2800"/>
              <a:t>Allows a sender to transmit two or more signals </a:t>
            </a:r>
            <a:r>
              <a:rPr lang="en-US" sz="2800" i="1"/>
              <a:t>in the same channel simultaneously</a:t>
            </a:r>
          </a:p>
          <a:p>
            <a:pPr>
              <a:spcBef>
                <a:spcPts val="1800"/>
              </a:spcBef>
            </a:pPr>
            <a:r>
              <a:rPr lang="en-US" sz="2800"/>
              <a:t>Uses multipath transmission as a benefit instead of a problem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524000"/>
            <a:ext cx="8153400" cy="23558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6.23: MIMO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FB4F9-E1D7-46C7-8DD0-957DC71DF84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4191000"/>
            <a:ext cx="8153400" cy="182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Access point transmits two signals in the same channel—one from Antenna A and </a:t>
            </a:r>
          </a:p>
          <a:p>
            <a:pPr algn="ctr">
              <a:defRPr/>
            </a:pPr>
            <a:r>
              <a:rPr lang="en-US" sz="2800" dirty="0"/>
              <a:t>one from Antenna B.</a:t>
            </a:r>
          </a:p>
          <a:p>
            <a:pPr algn="ctr">
              <a:defRPr/>
            </a:pPr>
            <a:r>
              <a:rPr lang="en-US" sz="2800" dirty="0"/>
              <a:t>These are called spatial streams.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1219200"/>
            <a:ext cx="1447800" cy="2819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419600"/>
          </a:xfrm>
        </p:spPr>
        <p:txBody>
          <a:bodyPr/>
          <a:lstStyle/>
          <a:p>
            <a:pPr eaLnBrk="1"/>
            <a:r>
              <a:rPr lang="en-US" smtClean="0"/>
              <a:t>Speeds and Distances to Devices</a:t>
            </a:r>
          </a:p>
          <a:p>
            <a:pPr lvl="1" eaLnBrk="1" hangingPunct="1"/>
            <a:r>
              <a:rPr lang="en-US" smtClean="0"/>
              <a:t>Speeds up to 300 Mbps, but usually 10 to 100 Mbps</a:t>
            </a:r>
          </a:p>
          <a:p>
            <a:pPr lvl="1" eaLnBrk="1" hangingPunct="1"/>
            <a:r>
              <a:rPr lang="en-US" smtClean="0"/>
              <a:t>Distances of 30 to 100 meters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0B71D3-E8DC-426D-BB99-BE199B5517E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6.2: 802.11 Wireless LAN (WLAN) Standards </a:t>
            </a:r>
            <a:endParaRPr lang="en-US" sz="2800" dirty="0"/>
          </a:p>
        </p:txBody>
      </p:sp>
      <p:pic>
        <p:nvPicPr>
          <p:cNvPr id="2662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990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1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524000"/>
            <a:ext cx="8153400" cy="23558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6.23: MIMO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C64830-FDEF-4526-B698-E6FD463DA47C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4191000"/>
            <a:ext cx="8153400" cy="15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The two signals arrive at different times at the two receiving antennas. Time differences allow them to be separated and understood.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943600" y="1219200"/>
            <a:ext cx="1447800" cy="2819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3367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8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57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pPr eaLnBrk="1" hangingPunct="1"/>
            <a:r>
              <a:rPr lang="en-US" smtClean="0"/>
              <a:t>MIMO Benefits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MIMO brings higher speeds because it can send more information in a channel.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MIMO also brings longer propagation distances for technical reasons we will not discuss.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C4BF6A-265E-48F7-BED1-8202FF3A745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6.23: MIMO (Multiple Input/Multiple Output)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2286000"/>
            <a:ext cx="7924800" cy="1981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4390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3810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Standard is under development</a:t>
            </a:r>
          </a:p>
          <a:p>
            <a:pPr eaLnBrk="1" hangingPunct="1"/>
            <a:r>
              <a:rPr lang="en-US" smtClean="0"/>
              <a:t>Products based on the draft standard are beginning to come to the market</a:t>
            </a:r>
          </a:p>
          <a:p>
            <a:pPr eaLnBrk="1" hangingPunct="1"/>
            <a:r>
              <a:rPr lang="en-US" smtClean="0"/>
              <a:t>Uses OFDM in the 5 GHz band</a:t>
            </a:r>
          </a:p>
          <a:p>
            <a:pPr eaLnBrk="1" hangingPunct="1"/>
            <a:r>
              <a:rPr lang="en-US" smtClean="0"/>
              <a:t>Channel bandwidth is 80 MHz or 160 MHz</a:t>
            </a:r>
          </a:p>
          <a:p>
            <a:pPr eaLnBrk="1" hangingPunct="1"/>
            <a:r>
              <a:rPr lang="en-US" smtClean="0"/>
              <a:t>6 channels at 80 MHz in the United States</a:t>
            </a:r>
          </a:p>
          <a:p>
            <a:pPr eaLnBrk="1" hangingPunct="1"/>
            <a:r>
              <a:rPr lang="en-US" smtClean="0"/>
              <a:t>3 channels at 160 MHz in the United States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802.11ac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7AC181-17CE-4AC3-A85A-DD50AEB1B25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Maximum Number of Spatial Streams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802.11n: 4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802.11ac: 8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However, most products contain fewer antennas and so fewer spatial streams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802.11ac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B4F9BE-60E5-4EC1-8B24-73771E8507A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Rated Speeds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433 Mbps to 6.9 Gbps, depending on channel bandwidth and the number of spatial streams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867 Mbps and 1.3 Gbps will probably be common initially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So called Gigabit 802.11</a:t>
            </a:r>
          </a:p>
          <a:p>
            <a:pPr eaLnBrk="1" hangingPunct="1"/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802.11ac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59FD31-9C22-4617-93EE-B0F9A62D1EA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72063"/>
          </a:xfrm>
        </p:spPr>
        <p:txBody>
          <a:bodyPr/>
          <a:lstStyle/>
          <a:p>
            <a:pPr eaLnBrk="1" hangingPunct="1"/>
            <a:r>
              <a:rPr lang="en-US" smtClean="0"/>
              <a:t>Gigabit speed but for very short distances</a:t>
            </a:r>
          </a:p>
          <a:p>
            <a:pPr lvl="1" eaLnBrk="1" hangingPunct="1"/>
            <a:r>
              <a:rPr lang="en-US" smtClean="0"/>
              <a:t>Operates in the 60 GHz band (not 2.4 or 5 GHz)</a:t>
            </a:r>
          </a:p>
          <a:p>
            <a:pPr lvl="1" eaLnBrk="1" hangingPunct="1"/>
            <a:r>
              <a:rPr lang="en-US" smtClean="0"/>
              <a:t>Channel bandwidth is 2.1 GHz</a:t>
            </a:r>
          </a:p>
          <a:p>
            <a:pPr lvl="1" eaLnBrk="1" hangingPunct="1"/>
            <a:r>
              <a:rPr lang="en-US" smtClean="0"/>
              <a:t>3 possible channels in the United States, 4 in Europe</a:t>
            </a:r>
          </a:p>
          <a:p>
            <a:pPr lvl="1" eaLnBrk="1" hangingPunct="1"/>
            <a:r>
              <a:rPr lang="en-US" smtClean="0"/>
              <a:t>Uses MIMO, beamforming and multiuser MIMO (later)</a:t>
            </a:r>
          </a:p>
          <a:p>
            <a:pPr lvl="1" eaLnBrk="1" hangingPunct="1"/>
            <a:r>
              <a:rPr lang="en-US" smtClean="0"/>
              <a:t>7 Gbps</a:t>
            </a:r>
          </a:p>
          <a:p>
            <a:pPr lvl="1" eaLnBrk="1" hangingPunct="1"/>
            <a:r>
              <a:rPr lang="en-US" smtClean="0"/>
              <a:t>Replaces in-room cables</a:t>
            </a:r>
          </a:p>
          <a:p>
            <a:pPr lvl="1" eaLnBrk="1" hangingPunct="1"/>
            <a:r>
              <a:rPr lang="en-US" smtClean="0"/>
              <a:t>Probably not able to work between rooms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802.11ad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1A9673-52DC-4A1E-A64D-459727E3F2F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1752600"/>
            <a:ext cx="78486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9600" y="4648200"/>
            <a:ext cx="7848600" cy="160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11960F-66B4-45BF-A363-E220F49011D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6.24: Beam Forming</a:t>
            </a:r>
            <a:endParaRPr lang="en-US" dirty="0"/>
          </a:p>
        </p:txBody>
      </p:sp>
      <p:pic>
        <p:nvPicPr>
          <p:cNvPr id="150532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1600200"/>
            <a:ext cx="7931150" cy="3429000"/>
          </a:xfrm>
        </p:spPr>
      </p:pic>
      <p:sp>
        <p:nvSpPr>
          <p:cNvPr id="6" name="Rounded Rectangle 5"/>
          <p:cNvSpPr/>
          <p:nvPr/>
        </p:nvSpPr>
        <p:spPr>
          <a:xfrm>
            <a:off x="457200" y="4876800"/>
            <a:ext cx="64008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Beamforming allows an access point to focus its transmissions and reception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524000"/>
            <a:ext cx="8210550" cy="3276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6.24: Beam Forming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F9D84B-1C29-4519-9D6F-EFBD92BAC3AF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8950" y="5029200"/>
            <a:ext cx="6750050" cy="990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Multiuser MIMO allows two wireless hosts </a:t>
            </a:r>
            <a:br>
              <a:rPr lang="en-US" sz="2400" dirty="0"/>
            </a:br>
            <a:r>
              <a:rPr lang="en-US" sz="2400" dirty="0"/>
              <a:t>to transmit at the same time.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smtClean="0"/>
              <a:t>Defined in 802.11n, but a single method was not defined</a:t>
            </a:r>
          </a:p>
          <a:p>
            <a:pPr eaLnBrk="1" hangingPunct="1"/>
            <a:r>
              <a:rPr lang="en-US" smtClean="0"/>
              <a:t>Defined in 802.11ac, and there is a single standard, so adoption is more likely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Multiuser MIMO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51E21B-3447-413A-A996-5471BD9EF8DC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Rated speed versus Throughput</a:t>
            </a:r>
          </a:p>
          <a:p>
            <a:pPr lvl="1" eaLnBrk="1" hangingPunct="1"/>
            <a:r>
              <a:rPr lang="en-US" smtClean="0"/>
              <a:t>Total throughput is substantially lower than rated speed—sometimes 50% less</a:t>
            </a:r>
          </a:p>
          <a:p>
            <a:pPr lvl="1" eaLnBrk="1" hangingPunct="1"/>
            <a:r>
              <a:rPr lang="en-US" smtClean="0"/>
              <a:t>In newer 802.11 standards, throughput is closer to the rated speed</a:t>
            </a:r>
          </a:p>
          <a:p>
            <a:pPr eaLnBrk="1" hangingPunct="1"/>
            <a:r>
              <a:rPr lang="en-US" smtClean="0"/>
              <a:t>Throughput is aggregate throughput shared by all wireless hosts using an access point</a:t>
            </a:r>
          </a:p>
          <a:p>
            <a:pPr lvl="1" eaLnBrk="1" hangingPunct="1"/>
            <a:r>
              <a:rPr lang="en-US" smtClean="0"/>
              <a:t>But only by the hosts that are actively trying to send and receive at the moment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6.25: Speed, Throughput, and Distance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04030-FE9A-49DC-A15A-9E306B7D68B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D42475-7CEA-40AE-8134-548C821AFCF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6.3: Electromagnetic Wave</a:t>
            </a:r>
            <a:endParaRPr lang="en-US" dirty="0"/>
          </a:p>
        </p:txBody>
      </p:sp>
      <p:pic>
        <p:nvPicPr>
          <p:cNvPr id="28676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524000"/>
            <a:ext cx="8559800" cy="3733800"/>
          </a:xfrm>
        </p:spPr>
      </p:pic>
      <p:sp>
        <p:nvSpPr>
          <p:cNvPr id="6" name="Rounded Rectangle 5"/>
          <p:cNvSpPr/>
          <p:nvPr/>
        </p:nvSpPr>
        <p:spPr>
          <a:xfrm>
            <a:off x="6096000" y="1143000"/>
            <a:ext cx="28194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Optical fiber transmission is measured in terms of wavelength.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" y="4114800"/>
            <a:ext cx="8153400" cy="1295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5562600"/>
            <a:ext cx="8229600" cy="685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Typical data LAN frequencies are 500 MHz to 10 GHz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Throughput versus distance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As distance increases, signals get weaker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Wireless hosts must use slower but more reliable transmission processes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This reduces individual throughput because frames take longer to send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6.25: Speed, Throughput, and Distance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2A114E-8D41-454E-9BA5-73491129193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Speed Killers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An 802.11b device connecting to an access point hurts all hosts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Stations far away will transmit more slowly, taking aggregate throughput from other devices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6.25: Speed, Throughput, and Distance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AF894-0358-47B5-8CB0-5B4163DE65E5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White Space Operation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 the United States, broadcasters were required to vacate the UHF spectrum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Some UHF channels have been auctioned off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Unused channels in various bands (called white space) will be made available for unlicensed use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May be used for WLAN operation, but may be reserved for other purposes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6.26: Trends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EC880-4CF0-4BC2-BB23-DF4180D65FA5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Impending Spectrum Scarcity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Traffic has been growing explosively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Governments have made many more service bands available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However, traffic may outstrip capacity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This spectrum scarcity will increase prices and may ultimately limit growth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6.26: Trends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4AF117-CD47-4913-8427-8271B05C3CB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90800" y="1524000"/>
            <a:ext cx="5643563" cy="2590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6.27: 802.11 Wi-Fi Direct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73240-D07B-4C3A-BB14-A2BB3580E41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8800" y="4343400"/>
            <a:ext cx="6400800" cy="1981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sz="2400" dirty="0"/>
              <a:t>Wireless hosts communicate directly, without using an access point.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/>
              <a:t>Standard created by the Wi-Fi Alliance,</a:t>
            </a:r>
            <a:br>
              <a:rPr lang="en-US" sz="2400" dirty="0"/>
            </a:br>
            <a:r>
              <a:rPr lang="en-US" sz="2400" dirty="0"/>
              <a:t>not by the 802.11 WG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cs typeface="Arial" charset="0"/>
              </a:rPr>
              <a:t>© 2013 Pearson</a:t>
            </a:r>
            <a:endParaRPr lang="en-US">
              <a:solidFill>
                <a:prstClr val="black"/>
              </a:solidFill>
              <a:latin typeface="Lucida Sans Unicode" pitchFamily="34" charset="0"/>
              <a:cs typeface="Arial" charset="0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32FE96-E3FE-494B-B9CD-2912018CBCCC}" type="slidenum">
              <a:rPr lang="en-US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6.28: Wireless Mesh Network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19200" y="4114800"/>
            <a:ext cx="6858000" cy="1981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18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</a:rPr>
              <a:t>There is no Ethernet network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(distribution system)</a:t>
            </a:r>
          </a:p>
          <a:p>
            <a:pPr algn="ctr" fontAlgn="auto">
              <a:spcBef>
                <a:spcPts val="18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</a:rPr>
              <a:t>Frames are forwarded by access points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and wireless hosts</a:t>
            </a:r>
          </a:p>
        </p:txBody>
      </p:sp>
      <p:pic>
        <p:nvPicPr>
          <p:cNvPr id="160773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84188" y="1447800"/>
            <a:ext cx="8251825" cy="2209800"/>
          </a:xfr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/>
                </a:solidFill>
                <a:cs typeface="Arial" charset="0"/>
              </a:rPr>
              <a:t>© 2013 Pearson</a:t>
            </a:r>
            <a:endParaRPr lang="en-US">
              <a:solidFill>
                <a:prstClr val="black"/>
              </a:solidFill>
              <a:latin typeface="Lucida Sans Unicode" pitchFamily="34" charset="0"/>
              <a:cs typeface="Arial" charset="0"/>
            </a:endParaRP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8FA123-B385-4AF6-9BA6-7E1D4598153C}" type="slidenum">
              <a:rPr lang="en-US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6.28: Wireless Mesh Network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19200" y="4114800"/>
            <a:ext cx="68580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18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</a:rPr>
              <a:t>Mesh networks are governed by 802.11s</a:t>
            </a:r>
          </a:p>
          <a:p>
            <a:pPr algn="ctr" fontAlgn="auto">
              <a:spcBef>
                <a:spcPts val="18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</a:rPr>
              <a:t>It is not a mature standard</a:t>
            </a:r>
          </a:p>
        </p:txBody>
      </p:sp>
      <p:pic>
        <p:nvPicPr>
          <p:cNvPr id="16282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84188" y="1447800"/>
            <a:ext cx="8251825" cy="2209800"/>
          </a:xfr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20_AALBFOG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05156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19200"/>
            <a:ext cx="7772400" cy="915362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Wireless LANs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1800" y="2163763"/>
            <a:ext cx="2133600" cy="503237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R="0" eaLnBrk="1" hangingPunct="1">
              <a:lnSpc>
                <a:spcPct val="90000"/>
              </a:lnSpc>
              <a:defRPr/>
            </a:pPr>
            <a:r>
              <a:rPr lang="en-US" dirty="0" smtClean="0"/>
              <a:t>Chapter 7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8" y="5410200"/>
            <a:ext cx="8858250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7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196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Chapters 1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–</a:t>
            </a:r>
            <a:r>
              <a:rPr lang="en-US" dirty="0" smtClean="0"/>
              <a:t>4: Introductory Material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 5: Switched Ethernet LANs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 6: 802.11 Standards and Operation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 7: 802.11 Security, 802.11 Management, Other Local Wireless Technologies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Chapters 8</a:t>
            </a:r>
            <a:r>
              <a:rPr lang="en-US" dirty="0" smtClean="0">
                <a:ea typeface="Lucida Sans Unicode" pitchFamily="34" charset="0"/>
                <a:cs typeface="Lucida Sans Unicode" pitchFamily="34" charset="0"/>
              </a:rPr>
              <a:t>–</a:t>
            </a:r>
            <a:r>
              <a:rPr lang="en-US" dirty="0"/>
              <a:t>9</a:t>
            </a:r>
            <a:r>
              <a:rPr lang="en-US" dirty="0" smtClean="0"/>
              <a:t>: TCP/IP Internetworking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 10: Wide Area Networks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Chapter 11: Applications</a:t>
            </a:r>
          </a:p>
          <a:p>
            <a:pPr marL="109537" indent="0" eaLnBrk="1" hangingPunct="1">
              <a:lnSpc>
                <a:spcPct val="90000"/>
              </a:lnSpc>
              <a:buFont typeface="Wingdings 3" pitchFamily="18" charset="2"/>
              <a:buNone/>
              <a:defRPr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DD3279-02C7-4B00-8A9C-F4866789B40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 Are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1000" y="2938463"/>
            <a:ext cx="8382000" cy="1371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381000"/>
          <a:ext cx="8229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D07529-2598-47AA-A6CD-017F8FEF2C8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6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Content Placeholder 5" descr="Figure 7-3 Antenna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447800"/>
            <a:ext cx="8089900" cy="43608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DB8F92-CBD4-4DAE-8CFA-BD6829EE53A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6.4: Omnidirectional and Dish Antennas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43463"/>
          </a:xfrm>
        </p:spPr>
        <p:txBody>
          <a:bodyPr/>
          <a:lstStyle/>
          <a:p>
            <a:pPr eaLnBrk="1"/>
            <a:r>
              <a:rPr lang="en-US" smtClean="0"/>
              <a:t>Drive-By Hackers</a:t>
            </a:r>
          </a:p>
          <a:p>
            <a:pPr lvl="1" eaLnBrk="1" hangingPunct="1"/>
            <a:r>
              <a:rPr lang="en-US" smtClean="0"/>
              <a:t>Sit outside the corporate premises and read network traffic</a:t>
            </a:r>
          </a:p>
          <a:p>
            <a:pPr lvl="1" eaLnBrk="1" hangingPunct="1"/>
            <a:r>
              <a:rPr lang="en-US" smtClean="0"/>
              <a:t>Can send malicious traffic into the network</a:t>
            </a:r>
          </a:p>
          <a:p>
            <a:pPr lvl="1" eaLnBrk="1" hangingPunct="1"/>
            <a:r>
              <a:rPr lang="en-US" smtClean="0"/>
              <a:t>Easily done with readily downloadable software</a:t>
            </a:r>
          </a:p>
          <a:p>
            <a:pPr eaLnBrk="1"/>
            <a:r>
              <a:rPr lang="en-US" smtClean="0"/>
              <a:t>War Drivers</a:t>
            </a:r>
          </a:p>
          <a:p>
            <a:pPr lvl="1" eaLnBrk="1" hangingPunct="1"/>
            <a:r>
              <a:rPr lang="en-US" smtClean="0"/>
              <a:t>Merely discover unprotected access points—become drive-by hackers only if they break in</a:t>
            </a:r>
          </a:p>
          <a:p>
            <a:pPr lvl="1" eaLnBrk="1" hangingPunct="1"/>
            <a:r>
              <a:rPr lang="en-US" smtClean="0"/>
              <a:t>War driving per se is not illegal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397B25-12FC-4BA9-B567-8AA89536221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7.1: WLAN Security 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86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pPr eaLnBrk="1"/>
            <a:r>
              <a:rPr lang="en-US" smtClean="0"/>
              <a:t>Unprotected Access Points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Drive by hackers can associate with any unprotected access point.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They gain access to the local area network without going through the site firewall.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F5EF92-659F-4F5E-A38A-60D72E0F326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7.1: WLAN Security 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128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pPr eaLnBrk="1"/>
            <a:r>
              <a:rPr lang="en-US" smtClean="0"/>
              <a:t>Rogue Access Points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Unauthorized access points that are set up by a department or an individual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Often have very poor security, making drive-by hacking easier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Often operate at high power, attracting many hosts to their low-security service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DB1949-BB1D-4267-81D9-82C937B3090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7.1: WLAN Security Threats</a:t>
            </a:r>
            <a:endParaRPr lang="en-US" dirty="0"/>
          </a:p>
        </p:txBody>
      </p:sp>
      <p:pic>
        <p:nvPicPr>
          <p:cNvPr id="2458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742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EADBB2-947C-4E80-A3B0-B5527FE927C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7</a:t>
            </a:r>
            <a:r>
              <a:rPr lang="en-US" dirty="0" smtClean="0"/>
              <a:t>.2: Core 802.11 Security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52400" y="4648200"/>
            <a:ext cx="883920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Core security protocols protect communication between a wireless client and a legitimate access point.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They provide encryption for confidentiality and other cryptographic protections.</a:t>
            </a:r>
          </a:p>
        </p:txBody>
      </p:sp>
      <p:pic>
        <p:nvPicPr>
          <p:cNvPr id="26629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1925" y="1447800"/>
            <a:ext cx="8829675" cy="3048000"/>
          </a:xfrm>
        </p:spPr>
      </p:pic>
      <p:pic>
        <p:nvPicPr>
          <p:cNvPr id="26630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1371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9615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24A914-AD1B-4778-BFEF-EDEB04A19B5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7</a:t>
            </a:r>
            <a:r>
              <a:rPr lang="en-US" dirty="0" smtClean="0"/>
              <a:t>.2: Core 802.11 Security Standards</a:t>
            </a:r>
            <a:endParaRPr lang="en-US" dirty="0"/>
          </a:p>
        </p:txBody>
      </p:sp>
      <p:pic>
        <p:nvPicPr>
          <p:cNvPr id="28676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6538" y="1719263"/>
            <a:ext cx="8526462" cy="3919537"/>
          </a:xfrm>
        </p:spPr>
      </p:pic>
      <p:sp>
        <p:nvSpPr>
          <p:cNvPr id="6" name="Rounded Rectangle 5"/>
          <p:cNvSpPr/>
          <p:nvPr/>
        </p:nvSpPr>
        <p:spPr>
          <a:xfrm>
            <a:off x="381000" y="1295400"/>
            <a:ext cx="3581400" cy="2057400"/>
          </a:xfrm>
          <a:prstGeom prst="roundRect">
            <a:avLst/>
          </a:prstGeom>
          <a:gradFill>
            <a:gsLst>
              <a:gs pos="0">
                <a:schemeClr val="accent2">
                  <a:tint val="62000"/>
                  <a:satMod val="180000"/>
                  <a:alpha val="70000"/>
                </a:schemeClr>
              </a:gs>
              <a:gs pos="65000">
                <a:schemeClr val="accent2">
                  <a:tint val="32000"/>
                  <a:satMod val="250000"/>
                </a:schemeClr>
              </a:gs>
              <a:gs pos="100000">
                <a:schemeClr val="accent2">
                  <a:tint val="23000"/>
                  <a:satMod val="30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802.11 core security protocols protect only wireless client–access point communication.</a:t>
            </a:r>
          </a:p>
        </p:txBody>
      </p:sp>
      <p:pic>
        <p:nvPicPr>
          <p:cNvPr id="28678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54943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23094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057400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smtClean="0"/>
              <a:t>Provide Security Between the Wireless Station and the Wireless Access Point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Client (and perhaps access point) authentication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Encryption of messages for confidentiality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BB3066-EA94-475C-9895-C9F470A1782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  <p:pic>
        <p:nvPicPr>
          <p:cNvPr id="30725" name="Content Placeholder 3"/>
          <p:cNvPicPr>
            <a:picLocks noChangeAspect="1"/>
          </p:cNvPicPr>
          <p:nvPr/>
        </p:nvPicPr>
        <p:blipFill>
          <a:blip r:embed="rId3"/>
          <a:srcRect l="35043"/>
          <a:stretch>
            <a:fillRect/>
          </a:stretch>
        </p:blipFill>
        <p:spPr bwMode="auto">
          <a:xfrm>
            <a:off x="1905000" y="3244850"/>
            <a:ext cx="57356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1143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54834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smtClean="0"/>
              <a:t>Wired Equivalent Privacy (WEP)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Initial rudimentary security provided with 802.11 in 1997.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Everyone shared the same secret encryption key, and this key could not be changed automatically.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Because secret key was shared, it did not seem to be secret.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Users often gave out freely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Key initially could be cracked in 1 to 2 hours; now can be cracked in 3 to 10 minutes using readily available software.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3BE20A-D7A8-4CB5-9548-035ED11F066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429000"/>
            <a:ext cx="79248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7848600" cy="4525962"/>
          </a:xfrm>
        </p:spPr>
        <p:txBody>
          <a:bodyPr/>
          <a:lstStyle/>
          <a:p>
            <a:pPr eaLnBrk="1"/>
            <a:r>
              <a:rPr lang="en-US" smtClean="0"/>
              <a:t>Wireless Protected Access (WPA)</a:t>
            </a:r>
          </a:p>
          <a:p>
            <a:pPr lvl="1" eaLnBrk="1" hangingPunct="1"/>
            <a:r>
              <a:rPr lang="en-US" smtClean="0"/>
              <a:t>The Wi-Fi Alliance</a:t>
            </a:r>
          </a:p>
          <a:p>
            <a:pPr lvl="2" eaLnBrk="1" hangingPunct="1"/>
            <a:r>
              <a:rPr lang="en-US" smtClean="0"/>
              <a:t>Normally certifies interoperability of 802.11 equipment</a:t>
            </a:r>
          </a:p>
          <a:p>
            <a:pPr lvl="2" eaLnBrk="1" hangingPunct="1"/>
            <a:r>
              <a:rPr lang="en-US" smtClean="0"/>
              <a:t>Certified equipment may display the Wi-Fi name on their boxes</a:t>
            </a:r>
          </a:p>
          <a:p>
            <a:pPr lvl="2" eaLnBrk="1" hangingPunct="1"/>
            <a:r>
              <a:rPr lang="en-US" smtClean="0"/>
              <a:t>Created WPA as a stop-gap security standard in 2002 until 802.11i was finished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7DCF88-6846-412E-9001-76D5C054F72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  <p:pic>
        <p:nvPicPr>
          <p:cNvPr id="3482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1066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258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Wireless Protected Access (WPA)</a:t>
            </a:r>
          </a:p>
          <a:p>
            <a:pPr lvl="1" eaLnBrk="1" hangingPunct="1"/>
            <a:r>
              <a:rPr lang="en-US" smtClean="0"/>
              <a:t>Designed for upgrading old equipment</a:t>
            </a:r>
          </a:p>
          <a:p>
            <a:pPr lvl="2" eaLnBrk="1" hangingPunct="1"/>
            <a:r>
              <a:rPr lang="en-US" smtClean="0"/>
              <a:t>WPA uses a subset of 802.11i that can run on older wireless NICs and access points.</a:t>
            </a:r>
          </a:p>
          <a:p>
            <a:pPr lvl="2" eaLnBrk="1" hangingPunct="1"/>
            <a:r>
              <a:rPr lang="en-US" smtClean="0"/>
              <a:t>WPA added simpler security algorithms for functions that could not run on older machines.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Equipment that cannot be upgraded to WPA should be discarded.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094CD3-4071-4FDE-9F0A-D91748AF5E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41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802.11i (WPA2)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Uses AES-CCMP with 128-bit keys for confidentiality and key management.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802.11i is the gold standard in 802.11 security.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But companies have large installed bases of WPA-configured equipment, so they are hesitant to upgrade.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WPA has now been partially cracked, and this is leading many firms to upgrade.</a:t>
            </a:r>
          </a:p>
          <a:p>
            <a:pPr eaLnBrk="1" hangingPunct="1"/>
            <a:endParaRPr lang="en-US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F30C28-832D-4845-AA08-8DD57D6C7EC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  <p:pic>
        <p:nvPicPr>
          <p:cNvPr id="3891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1143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38200" y="2895600"/>
            <a:ext cx="76962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38200" y="3657600"/>
            <a:ext cx="7772400" cy="2209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8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Content Placeholder 5" descr="Figure 7-3 Antennas.png"/>
          <p:cNvPicPr>
            <a:picLocks noGrp="1" noChangeAspect="1"/>
          </p:cNvPicPr>
          <p:nvPr>
            <p:ph idx="1"/>
          </p:nvPr>
        </p:nvPicPr>
        <p:blipFill>
          <a:blip r:embed="rId3"/>
          <a:srcRect b="40590"/>
          <a:stretch>
            <a:fillRect/>
          </a:stretch>
        </p:blipFill>
        <p:spPr>
          <a:xfrm>
            <a:off x="533400" y="1524000"/>
            <a:ext cx="8089900" cy="25908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315639-41A8-49C7-B26D-6766BF10E26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6.4: Omnidirectional and Dish Antennas</a:t>
            </a:r>
            <a:endParaRPr lang="en-US" dirty="0"/>
          </a:p>
        </p:txBody>
      </p:sp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1295400" y="4495800"/>
            <a:ext cx="63817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Questions:</a:t>
            </a:r>
          </a:p>
          <a:p>
            <a:pPr algn="ctr"/>
            <a:r>
              <a:rPr lang="en-US" sz="2400"/>
              <a:t>What type of antenna do mobile phones use?</a:t>
            </a:r>
          </a:p>
          <a:p>
            <a:pPr algn="ctr"/>
            <a:r>
              <a:rPr lang="en-US" sz="2400"/>
              <a:t>Why?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C40E7E-F89D-41C3-B29C-F9AEDA1CE50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7.3: 802.11 Core Security Standards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600200"/>
          <a:ext cx="8001000" cy="41708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28800"/>
                <a:gridCol w="6172200"/>
              </a:tblGrid>
              <a:tr h="109098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WEP</a:t>
                      </a:r>
                      <a:endParaRPr lang="en-US" sz="24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Initial core security standard.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Easily cracked today.</a:t>
                      </a:r>
                      <a:endParaRPr lang="en-US" sz="2400" dirty="0"/>
                    </a:p>
                  </a:txBody>
                  <a:tcPr marT="45716" marB="45716"/>
                </a:tc>
              </a:tr>
              <a:tr h="188081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WPA</a:t>
                      </a:r>
                      <a:endParaRPr lang="en-US" sz="24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Has been partially cracked.</a:t>
                      </a:r>
                    </a:p>
                    <a:p>
                      <a:r>
                        <a:rPr lang="en-US" sz="2400" dirty="0" smtClean="0"/>
                        <a:t>Large installed base makes upgrading the entire network to 802.11i expensive.</a:t>
                      </a:r>
                      <a:endParaRPr lang="en-US" sz="2400" dirty="0"/>
                    </a:p>
                  </a:txBody>
                  <a:tcPr marT="45716" marB="45716"/>
                </a:tc>
              </a:tr>
              <a:tr h="119907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802.11i (WPA2)</a:t>
                      </a:r>
                      <a:endParaRPr lang="en-US" sz="24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Today’s preferred standard.</a:t>
                      </a:r>
                    </a:p>
                    <a:p>
                      <a:r>
                        <a:rPr lang="en-US" sz="2400" dirty="0" smtClean="0"/>
                        <a:t>Extremely strong.</a:t>
                      </a:r>
                      <a:endParaRPr lang="en-US" sz="2400" dirty="0"/>
                    </a:p>
                  </a:txBody>
                  <a:tcPr marT="45716" marB="45716"/>
                </a:tc>
              </a:tr>
            </a:tbl>
          </a:graphicData>
        </a:graphic>
      </p:graphicFrame>
      <p:pic>
        <p:nvPicPr>
          <p:cNvPr id="40978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295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075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19663"/>
          </a:xfrm>
        </p:spPr>
        <p:txBody>
          <a:bodyPr/>
          <a:lstStyle/>
          <a:p>
            <a:pPr eaLnBrk="1" hangingPunct="1"/>
            <a:r>
              <a:rPr lang="en-US" smtClean="0"/>
              <a:t>Both WPA and 802.11i have two modes of operation.</a:t>
            </a:r>
          </a:p>
          <a:p>
            <a:pPr lvl="1" eaLnBrk="1" hangingPunct="1"/>
            <a:r>
              <a:rPr lang="en-US" smtClean="0"/>
              <a:t>802.1X mode</a:t>
            </a:r>
          </a:p>
          <a:p>
            <a:pPr lvl="2" eaLnBrk="1" hangingPunct="1"/>
            <a:r>
              <a:rPr lang="en-US" smtClean="0"/>
              <a:t>For large organizations</a:t>
            </a:r>
          </a:p>
          <a:p>
            <a:pPr lvl="2" eaLnBrk="1" hangingPunct="1"/>
            <a:r>
              <a:rPr lang="en-US" smtClean="0"/>
              <a:t>Uses a central authentication server for consistency</a:t>
            </a:r>
          </a:p>
          <a:p>
            <a:pPr lvl="2" eaLnBrk="1" hangingPunct="1"/>
            <a:r>
              <a:rPr lang="en-US" smtClean="0"/>
              <a:t>Authentication server also provides key management</a:t>
            </a:r>
          </a:p>
          <a:p>
            <a:pPr lvl="2" eaLnBrk="1" hangingPunct="1"/>
            <a:r>
              <a:rPr lang="en-US" smtClean="0"/>
              <a:t>Wi-Fi Alliance calls it Enterprise Mode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C3670A-8267-4BBC-B28A-AD930C1ACB2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7.4: 802.1X and PSK Modes</a:t>
            </a:r>
            <a:endParaRPr lang="en-US" dirty="0"/>
          </a:p>
        </p:txBody>
      </p:sp>
      <p:pic>
        <p:nvPicPr>
          <p:cNvPr id="4301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62000" y="2286000"/>
            <a:ext cx="27432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62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19663"/>
          </a:xfrm>
        </p:spPr>
        <p:txBody>
          <a:bodyPr/>
          <a:lstStyle/>
          <a:p>
            <a:pPr eaLnBrk="1" hangingPunct="1"/>
            <a:r>
              <a:rPr lang="en-US" smtClean="0"/>
              <a:t>Both WPA and 802.11i have two modes of operation.</a:t>
            </a:r>
          </a:p>
          <a:p>
            <a:pPr lvl="1" eaLnBrk="1" hangingPunct="1"/>
            <a:r>
              <a:rPr lang="en-US" smtClean="0"/>
              <a:t>802.1X mode</a:t>
            </a:r>
          </a:p>
          <a:p>
            <a:pPr lvl="2"/>
            <a:r>
              <a:rPr lang="en-US" smtClean="0"/>
              <a:t>802.1X standard protects communication with an extensible authentication protocol.</a:t>
            </a:r>
          </a:p>
          <a:p>
            <a:pPr lvl="3"/>
            <a:r>
              <a:rPr lang="en-US" sz="2400" smtClean="0"/>
              <a:t>Several EAP versions exist with different security protections.</a:t>
            </a:r>
          </a:p>
          <a:p>
            <a:pPr lvl="3"/>
            <a:r>
              <a:rPr lang="en-US" sz="2400" smtClean="0"/>
              <a:t>Firm implementing 802.1X must choose one.</a:t>
            </a:r>
          </a:p>
          <a:p>
            <a:pPr lvl="3"/>
            <a:r>
              <a:rPr lang="en-US" sz="2400" smtClean="0"/>
              <a:t>Protected EAP (PEAP) is popular because Microsoft favors 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979AC7-8871-47D5-B910-8EB246FCB72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7.4: 802.1X and PSK Modes</a:t>
            </a:r>
            <a:endParaRPr lang="en-US" dirty="0"/>
          </a:p>
        </p:txBody>
      </p:sp>
      <p:pic>
        <p:nvPicPr>
          <p:cNvPr id="4506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62000" y="2286000"/>
            <a:ext cx="27432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40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19663"/>
          </a:xfrm>
        </p:spPr>
        <p:txBody>
          <a:bodyPr/>
          <a:lstStyle/>
          <a:p>
            <a:pPr eaLnBrk="1" hangingPunct="1"/>
            <a:r>
              <a:rPr lang="en-US" smtClean="0"/>
              <a:t>Both WPA and 802.11i have two modes of operation.</a:t>
            </a:r>
          </a:p>
          <a:p>
            <a:pPr lvl="1" eaLnBrk="1" hangingPunct="1"/>
            <a:r>
              <a:rPr lang="en-US" smtClean="0"/>
              <a:t>Pre-Shared Key mode for homes or small firms</a:t>
            </a:r>
          </a:p>
          <a:p>
            <a:pPr lvl="2"/>
            <a:r>
              <a:rPr lang="en-US" smtClean="0"/>
              <a:t>For homes or small businesses with a single access point.</a:t>
            </a:r>
          </a:p>
          <a:p>
            <a:pPr lvl="2"/>
            <a:r>
              <a:rPr lang="en-US" smtClean="0"/>
              <a:t>Access point does all authentication and key management.</a:t>
            </a:r>
          </a:p>
          <a:p>
            <a:pPr lvl="2"/>
            <a:r>
              <a:rPr lang="en-US" smtClean="0"/>
              <a:t>All users must know an initial pre-shared key (PSK).</a:t>
            </a:r>
          </a:p>
          <a:p>
            <a:pPr lvl="2"/>
            <a:r>
              <a:rPr lang="en-US" smtClean="0"/>
              <a:t>Each, however, is later given a unique key.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B4BABA-1B53-4FE1-8C06-E0BCB769C74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7.4: 802.1X and PSK Modes</a:t>
            </a:r>
            <a:endParaRPr lang="en-US" dirty="0"/>
          </a:p>
        </p:txBody>
      </p:sp>
      <p:pic>
        <p:nvPicPr>
          <p:cNvPr id="4710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40782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19663"/>
          </a:xfrm>
        </p:spPr>
        <p:txBody>
          <a:bodyPr/>
          <a:lstStyle/>
          <a:p>
            <a:pPr eaLnBrk="1" hangingPunct="1"/>
            <a:r>
              <a:rPr lang="en-US" smtClean="0"/>
              <a:t>Both WPA and 802.11i have two modes of operation.</a:t>
            </a:r>
          </a:p>
          <a:p>
            <a:pPr lvl="1" eaLnBrk="1" hangingPunct="1"/>
            <a:r>
              <a:rPr lang="en-US" smtClean="0"/>
              <a:t>Pre-Shared Key mode</a:t>
            </a:r>
          </a:p>
          <a:p>
            <a:pPr lvl="2"/>
            <a:r>
              <a:rPr lang="en-US" smtClean="0"/>
              <a:t>If the pre-shared key is weak, it is easily cracked.</a:t>
            </a:r>
          </a:p>
          <a:p>
            <a:pPr lvl="2"/>
            <a:r>
              <a:rPr lang="en-US" smtClean="0"/>
              <a:t>Pass phrases that generate keys must be at least 20 characters long.</a:t>
            </a:r>
          </a:p>
          <a:p>
            <a:pPr lvl="2"/>
            <a:r>
              <a:rPr lang="en-US" smtClean="0"/>
              <a:t>Wi-Fi Alliance calls this </a:t>
            </a:r>
            <a:r>
              <a:rPr lang="en-US" i="1" smtClean="0"/>
              <a:t>personal mode</a:t>
            </a:r>
            <a:r>
              <a:rPr lang="en-US" smtClean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02D8B1-E9BD-4DDC-8AD6-A5457F11D61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7.4: 802.1X and PSK Modes</a:t>
            </a:r>
            <a:endParaRPr lang="en-US" dirty="0"/>
          </a:p>
        </p:txBody>
      </p:sp>
      <p:pic>
        <p:nvPicPr>
          <p:cNvPr id="4915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152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2786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23288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1103145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 use 802.1X mode?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 use PSK mode?</a:t>
                      </a:r>
                      <a:endParaRPr lang="en-US" sz="2800" dirty="0"/>
                    </a:p>
                  </a:txBody>
                  <a:tcPr/>
                </a:tc>
              </a:tr>
              <a:tr h="61285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WPA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</a:tr>
              <a:tr h="61285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802.11i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Yes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2971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510DC9-251A-4D2C-A007-16335E68D77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7</a:t>
            </a:r>
            <a:r>
              <a:rPr lang="en-US" dirty="0" smtClean="0"/>
              <a:t>.4: 802.1X and PSK Modes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85800" y="4267200"/>
            <a:ext cx="76200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Both WPA and 802.11i use both modes.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This is not surprising because WPA was derived from 802.11i.</a:t>
            </a:r>
          </a:p>
        </p:txBody>
      </p:sp>
      <p:pic>
        <p:nvPicPr>
          <p:cNvPr id="51223" name="Picture 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88309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Content Placeholder 5" descr="Figure 8-5p 802.1X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7788" y="1752600"/>
            <a:ext cx="8905875" cy="38862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C2AFC9-65A7-411B-9FCE-76361AD7BCF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7.5: 802.1X Mode for 802.11i and WPA</a:t>
            </a:r>
            <a:endParaRPr lang="en-US" dirty="0"/>
          </a:p>
        </p:txBody>
      </p:sp>
      <p:pic>
        <p:nvPicPr>
          <p:cNvPr id="53253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1066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667000" y="1601788"/>
            <a:ext cx="4953000" cy="14462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295400" y="3505200"/>
            <a:ext cx="2590800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30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802.1X Mode (See Figure 7-5)</a:t>
            </a:r>
          </a:p>
          <a:p>
            <a:pPr lvl="1" eaLnBrk="1" hangingPunct="1"/>
            <a:r>
              <a:rPr lang="en-US" sz="2000" smtClean="0"/>
              <a:t>802.1X in WPA and 802.11i protects client-access point communication with an extensible authentication protocol.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5702F5-2650-4470-A82A-A66D49496AB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68275"/>
            <a:ext cx="8229600" cy="822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7.5: </a:t>
            </a:r>
            <a:r>
              <a:rPr lang="en-US" sz="2800" b="0" dirty="0"/>
              <a:t>802.1X Mode for 802.11i (and WPA)</a:t>
            </a:r>
            <a:endParaRPr lang="en-US" sz="2800" dirty="0"/>
          </a:p>
        </p:txBody>
      </p:sp>
      <p:pic>
        <p:nvPicPr>
          <p:cNvPr id="55301" name="Picture 5" descr="Figure 8-5q 802.1X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560638"/>
            <a:ext cx="7419975" cy="384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69863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5200" y="762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2438400"/>
            <a:ext cx="4038600" cy="1295400"/>
          </a:xfrm>
          <a:prstGeom prst="roundRect">
            <a:avLst/>
          </a:prstGeom>
          <a:gradFill>
            <a:gsLst>
              <a:gs pos="0">
                <a:schemeClr val="accent2">
                  <a:tint val="62000"/>
                  <a:satMod val="180000"/>
                  <a:alpha val="60000"/>
                </a:schemeClr>
              </a:gs>
              <a:gs pos="65000">
                <a:schemeClr val="accent2">
                  <a:tint val="32000"/>
                  <a:satMod val="250000"/>
                </a:schemeClr>
              </a:gs>
              <a:gs pos="100000">
                <a:schemeClr val="accent2">
                  <a:tint val="23000"/>
                  <a:satMod val="30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EAP must be protected.</a:t>
            </a:r>
          </a:p>
          <a:p>
            <a:pPr algn="ctr">
              <a:defRPr/>
            </a:pPr>
            <a:r>
              <a:rPr lang="en-US" sz="2400" dirty="0"/>
              <a:t>No problem with UTP.</a:t>
            </a:r>
          </a:p>
          <a:p>
            <a:pPr algn="ctr">
              <a:defRPr/>
            </a:pPr>
            <a:r>
              <a:rPr lang="en-US" sz="2400" dirty="0"/>
              <a:t>Big problem for wireless.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8600" y="3810000"/>
            <a:ext cx="4038600" cy="990600"/>
          </a:xfrm>
          <a:prstGeom prst="roundRect">
            <a:avLst/>
          </a:prstGeom>
          <a:gradFill>
            <a:gsLst>
              <a:gs pos="0">
                <a:schemeClr val="accent2">
                  <a:tint val="62000"/>
                  <a:satMod val="180000"/>
                  <a:alpha val="60000"/>
                </a:schemeClr>
              </a:gs>
              <a:gs pos="65000">
                <a:schemeClr val="accent2">
                  <a:tint val="32000"/>
                  <a:satMod val="250000"/>
                </a:schemeClr>
              </a:gs>
              <a:gs pos="100000">
                <a:schemeClr val="accent2">
                  <a:tint val="23000"/>
                  <a:satMod val="30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For wireless, EAP had to be extended.</a:t>
            </a:r>
          </a:p>
        </p:txBody>
      </p:sp>
    </p:spTree>
    <p:extLst>
      <p:ext uri="{BB962C8B-B14F-4D97-AF65-F5344CB8AC3E}">
        <p14:creationId xmlns:p14="http://schemas.microsoft.com/office/powerpoint/2010/main" val="1892929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802.1X Mode (See Figure 7-5)</a:t>
            </a:r>
          </a:p>
          <a:p>
            <a:pPr lvl="1" eaLnBrk="1" hangingPunct="1"/>
            <a:r>
              <a:rPr lang="en-US" smtClean="0"/>
              <a:t>802.1X standard protects communication with an extensible authentication protocol.</a:t>
            </a:r>
          </a:p>
          <a:p>
            <a:pPr lvl="2" eaLnBrk="1" hangingPunct="1"/>
            <a:r>
              <a:rPr lang="en-US" smtClean="0"/>
              <a:t>Several EAP versions exist with different security protections.</a:t>
            </a:r>
          </a:p>
          <a:p>
            <a:pPr lvl="2" eaLnBrk="1" hangingPunct="1"/>
            <a:r>
              <a:rPr lang="en-US" smtClean="0"/>
              <a:t>Firm implementing 802.1X must choose one.</a:t>
            </a:r>
          </a:p>
          <a:p>
            <a:pPr lvl="2" eaLnBrk="1" hangingPunct="1"/>
            <a:r>
              <a:rPr lang="en-US" smtClean="0"/>
              <a:t>Protected EAP (PEAP) is popular because Microsoft favors 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56E84F-7FE3-4DD9-AE0B-86AD5305F7B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7.5: </a:t>
            </a:r>
            <a:r>
              <a:rPr lang="en-US" b="0" dirty="0"/>
              <a:t>802.1X Mode for 802.11i (and WPA)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134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Content Placeholder 5" descr="Figure 8-6a PSK Mod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49275" y="1600200"/>
            <a:ext cx="7935913" cy="42672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 2013 Pearson</a:t>
            </a:r>
            <a:endParaRPr lang="en-US" dirty="0">
              <a:latin typeface="Lucida Sans Unicode" pitchFamily="34" charset="0"/>
              <a:cs typeface="Arial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D1A776-617E-4E43-84DB-B73D454F6C3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7</a:t>
            </a:r>
            <a:r>
              <a:rPr lang="en-US" sz="2800" dirty="0" smtClean="0"/>
              <a:t>.6: 802.11i and WPA in Pre-Shared Key Mode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1371600"/>
            <a:ext cx="3581400" cy="2438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72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4792</Words>
  <Application>Microsoft Office PowerPoint</Application>
  <PresentationFormat>On-screen Show (4:3)</PresentationFormat>
  <Paragraphs>921</Paragraphs>
  <Slides>123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Arial Black</vt:lpstr>
      <vt:lpstr>Calibri</vt:lpstr>
      <vt:lpstr>Lucida Sans Unicode</vt:lpstr>
      <vt:lpstr>Verdana</vt:lpstr>
      <vt:lpstr>Wingdings 2</vt:lpstr>
      <vt:lpstr>Wingdings 3</vt:lpstr>
      <vt:lpstr>Concourse</vt:lpstr>
      <vt:lpstr>Agenda – 9/30</vt:lpstr>
      <vt:lpstr>Wireless LANs I</vt:lpstr>
      <vt:lpstr>6.1: 802.11 Wireless LAN Technology</vt:lpstr>
      <vt:lpstr>6.2: 802.11 Wireless LAN (WLAN) Operation</vt:lpstr>
      <vt:lpstr>6.2: 802.11 Wireless LAN (WLAN) Operation</vt:lpstr>
      <vt:lpstr>6.2: 802.11 Wireless LAN (WLAN) Standards </vt:lpstr>
      <vt:lpstr>6.3: Electromagnetic Wave</vt:lpstr>
      <vt:lpstr>6.4: Omnidirectional and Dish Antennas</vt:lpstr>
      <vt:lpstr>6.4: Omnidirectional and Dish Antennas</vt:lpstr>
      <vt:lpstr>6.5: Wireless Propagation Problems</vt:lpstr>
      <vt:lpstr>6.5: Wireless Propagation Problems</vt:lpstr>
      <vt:lpstr>6.5: Wireless Propagation Problems</vt:lpstr>
      <vt:lpstr>6.5: Wireless Propagation Problems</vt:lpstr>
      <vt:lpstr>6.5: Wireless Propagation Problems</vt:lpstr>
      <vt:lpstr>6.6: Multipath Interference</vt:lpstr>
      <vt:lpstr>6.5: Wireless Propagation Problems</vt:lpstr>
      <vt:lpstr>6.7: The Frequency Spectrum, Service Bands, and Channels</vt:lpstr>
      <vt:lpstr>6.7: The Frequency Spectrum, Service Bands, and Channels</vt:lpstr>
      <vt:lpstr>6.7: The Frequency Spectrum, Service Bands, and Channels</vt:lpstr>
      <vt:lpstr>6.9: Channel Bandwidth and Transmission Speed</vt:lpstr>
      <vt:lpstr>6.8: Channel Bandwidth and Transmission Speed</vt:lpstr>
      <vt:lpstr>6.8: Channel Bandwidth and Transmission Speed</vt:lpstr>
      <vt:lpstr>6.8: Channel Bandwidth and Transmission Speed</vt:lpstr>
      <vt:lpstr>6.10: Line-of-Sight</vt:lpstr>
      <vt:lpstr>6.11: Licensed and Unlicensed Radio Bands</vt:lpstr>
      <vt:lpstr>6.11: Licensed and Unlicensed Radio Bands</vt:lpstr>
      <vt:lpstr>6.11: Licensed and Unlicensed Radio Bands</vt:lpstr>
      <vt:lpstr>6.12: 802.11 in the 2.4 GHz and 5 GHz Unlicensed Bands</vt:lpstr>
      <vt:lpstr>6.12: 802.11 in the 2.4 GHz and 5 GHz Unlicensed Bands</vt:lpstr>
      <vt:lpstr>6.12: 802.11 in the 2.4 GHz and 5 GHz Unlicensed Bands</vt:lpstr>
      <vt:lpstr>6.12: 802.11 in the 2.4 GHz and 5 GHz Unlicensed Bands</vt:lpstr>
      <vt:lpstr>6.13: Co-Channel Interference in 2.4 GHz</vt:lpstr>
      <vt:lpstr>6.12: 802.11 in the 2.4 GHz and 5 GHz Unlicensed Bands</vt:lpstr>
      <vt:lpstr>6.14: Spread Spectrum Transmission</vt:lpstr>
      <vt:lpstr>6.15: Normal vs Spread Spectrum Transmission</vt:lpstr>
      <vt:lpstr>6.15: Normal vs Spread Spectrum Transmission</vt:lpstr>
      <vt:lpstr>6.16: Orthogonal Frequency Division Multiplexing (OFDM)</vt:lpstr>
      <vt:lpstr>6.17: WLAN Frames and Packets</vt:lpstr>
      <vt:lpstr>6.17: WLAN Frames and Packets</vt:lpstr>
      <vt:lpstr>6.17: WLAN Frames and Packets</vt:lpstr>
      <vt:lpstr>6.17: WLAN Frames and Packets</vt:lpstr>
      <vt:lpstr>6-18: Basic Service Set (BSS)</vt:lpstr>
      <vt:lpstr>6-18: Extended Service Set (ESS)</vt:lpstr>
      <vt:lpstr>6-18: Roaming</vt:lpstr>
      <vt:lpstr>6.19: Transmitting in a Single Channel</vt:lpstr>
      <vt:lpstr>6.20: CSMA/CA+ACK</vt:lpstr>
      <vt:lpstr>6.20: CSMA/CA+ACK</vt:lpstr>
      <vt:lpstr>6.20: CSMA/CA+ACK</vt:lpstr>
      <vt:lpstr>6.21: RTS-CTS</vt:lpstr>
      <vt:lpstr>6.21: RTS-CTS</vt:lpstr>
      <vt:lpstr>Comparison</vt:lpstr>
      <vt:lpstr>6-22: 802.11 Standards</vt:lpstr>
      <vt:lpstr>6.22: 802.11g and 802.11n</vt:lpstr>
      <vt:lpstr>6.22: 802.11g and 802.11n</vt:lpstr>
      <vt:lpstr>6.22: 802.11g and 802.11n</vt:lpstr>
      <vt:lpstr>6.22: 802.11g and 802.11n</vt:lpstr>
      <vt:lpstr>6.22: 802.11g and 802.11n</vt:lpstr>
      <vt:lpstr>6.22: 802.11g and 802.11n</vt:lpstr>
      <vt:lpstr>6.23: MIMO</vt:lpstr>
      <vt:lpstr>6.23: MIMO</vt:lpstr>
      <vt:lpstr>6.23: MIMO (Multiple Input/Multiple Output)</vt:lpstr>
      <vt:lpstr>802.11ac</vt:lpstr>
      <vt:lpstr>802.11ac</vt:lpstr>
      <vt:lpstr>802.11ac</vt:lpstr>
      <vt:lpstr>802.11ad</vt:lpstr>
      <vt:lpstr>6.24: Beam Forming</vt:lpstr>
      <vt:lpstr>6.24: Beam Forming</vt:lpstr>
      <vt:lpstr>Multiuser MIMO</vt:lpstr>
      <vt:lpstr>6.25: Speed, Throughput, and Distance</vt:lpstr>
      <vt:lpstr>6.25: Speed, Throughput, and Distance</vt:lpstr>
      <vt:lpstr>6.25: Speed, Throughput, and Distance</vt:lpstr>
      <vt:lpstr>6.26: Trends</vt:lpstr>
      <vt:lpstr>6.26: Trends</vt:lpstr>
      <vt:lpstr>6.27: 802.11 Wi-Fi Direct</vt:lpstr>
      <vt:lpstr>6.28: Wireless Mesh Network</vt:lpstr>
      <vt:lpstr>6.28: Wireless Mesh Network</vt:lpstr>
      <vt:lpstr>Wireless LANs II</vt:lpstr>
      <vt:lpstr>Where We Are</vt:lpstr>
      <vt:lpstr>PowerPoint Presentation</vt:lpstr>
      <vt:lpstr>7.1: WLAN Security Threats</vt:lpstr>
      <vt:lpstr>7.1: WLAN Security Threats</vt:lpstr>
      <vt:lpstr>7.1: WLAN Security Threats</vt:lpstr>
      <vt:lpstr>7.2: Core 802.11 Security Standards</vt:lpstr>
      <vt:lpstr>7.2: Core 802.11 Security Standards</vt:lpstr>
      <vt:lpstr>7.3: 802.11 Core Security Standards</vt:lpstr>
      <vt:lpstr>7.3: 802.11 Core Security Standards</vt:lpstr>
      <vt:lpstr>7.3: 802.11 Core Security Standards</vt:lpstr>
      <vt:lpstr>7.3: 802.11 Core Security Standards</vt:lpstr>
      <vt:lpstr>7.3: 802.11 Core Security Standards</vt:lpstr>
      <vt:lpstr>7.3: 802.11 Core Security Standards</vt:lpstr>
      <vt:lpstr>7.4: 802.1X and PSK Modes</vt:lpstr>
      <vt:lpstr>7.4: 802.1X and PSK Modes</vt:lpstr>
      <vt:lpstr>7.4: 802.1X and PSK Modes</vt:lpstr>
      <vt:lpstr>7.4: 802.1X and PSK Modes</vt:lpstr>
      <vt:lpstr>7.4: 802.1X and PSK Modes</vt:lpstr>
      <vt:lpstr>7.5: 802.1X Mode for 802.11i and WPA</vt:lpstr>
      <vt:lpstr>7.5: 802.1X Mode for 802.11i (and WPA)</vt:lpstr>
      <vt:lpstr>7.5: 802.1X Mode for 802.11i (and WPA)</vt:lpstr>
      <vt:lpstr>7.6: 802.11i and WPA in Pre-Shared Key Mode</vt:lpstr>
      <vt:lpstr>7.6: 802.11i and WPA in Pre-Shared Key Mode</vt:lpstr>
      <vt:lpstr>7.6: Shared Keys</vt:lpstr>
      <vt:lpstr>7.7: Evil Twin Access Point</vt:lpstr>
      <vt:lpstr>7.7: Evil Twin Access Point</vt:lpstr>
      <vt:lpstr>7.7: Evil Twin Access Point</vt:lpstr>
      <vt:lpstr>7.8: Using a VPN to Counter Evil Twins</vt:lpstr>
      <vt:lpstr>Wi-Fi Protected Setup</vt:lpstr>
      <vt:lpstr>Wi-Fi Protected Setup</vt:lpstr>
      <vt:lpstr>Denial-of-Service (DoS) Attacks</vt:lpstr>
      <vt:lpstr>PowerPoint Presentation</vt:lpstr>
      <vt:lpstr>7.9: WLAN Management</vt:lpstr>
      <vt:lpstr>7.9: WLAN Management</vt:lpstr>
      <vt:lpstr>7.9: WLAN Management</vt:lpstr>
      <vt:lpstr>7.10: Wireless Access Point Management Alternatives</vt:lpstr>
      <vt:lpstr>7.9: WLAN Management</vt:lpstr>
      <vt:lpstr>7.9: WLAN Management</vt:lpstr>
      <vt:lpstr>PowerPoint Presentation</vt:lpstr>
      <vt:lpstr>7.21 Security in Emerging Wireless Technologies</vt:lpstr>
      <vt:lpstr>7.21 Security in Emerging Wireless Technologies</vt:lpstr>
      <vt:lpstr>7.21 Security in Emerging Wireless Technologies</vt:lpstr>
      <vt:lpstr>7.21 Security in Emerging Wireless Technologies</vt:lpstr>
      <vt:lpstr>7.21 Security in Emerging Wireless Technologies</vt:lpstr>
      <vt:lpstr>Where We’ve Been</vt:lpstr>
      <vt:lpstr>Where We’re Going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Jon Soldan</cp:lastModifiedBy>
  <cp:revision>178</cp:revision>
  <cp:lastPrinted>2012-10-23T08:23:13Z</cp:lastPrinted>
  <dcterms:created xsi:type="dcterms:W3CDTF">2010-06-18T00:05:14Z</dcterms:created>
  <dcterms:modified xsi:type="dcterms:W3CDTF">2014-08-25T06:54:12Z</dcterms:modified>
</cp:coreProperties>
</file>